
<file path=[Content_Types].xml><?xml version="1.0" encoding="utf-8"?>
<Types xmlns="http://schemas.openxmlformats.org/package/2006/content-types">
  <Default Extension="gif" ContentType="image/gif"/>
  <Default Extension="jpeg" ContentType="image/jpeg"/>
  <Default Extension="mov" ContentType="video/quicktime"/>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8"/>
  </p:notesMasterIdLst>
  <p:sldIdLst>
    <p:sldId id="256" r:id="rId2"/>
    <p:sldId id="257" r:id="rId3"/>
    <p:sldId id="269" r:id="rId4"/>
    <p:sldId id="260" r:id="rId5"/>
    <p:sldId id="265" r:id="rId6"/>
    <p:sldId id="285" r:id="rId7"/>
    <p:sldId id="272" r:id="rId8"/>
    <p:sldId id="259" r:id="rId9"/>
    <p:sldId id="282" r:id="rId10"/>
    <p:sldId id="273" r:id="rId11"/>
    <p:sldId id="283" r:id="rId12"/>
    <p:sldId id="274" r:id="rId13"/>
    <p:sldId id="284" r:id="rId14"/>
    <p:sldId id="275" r:id="rId15"/>
    <p:sldId id="261" r:id="rId16"/>
    <p:sldId id="266" r:id="rId17"/>
    <p:sldId id="263" r:id="rId18"/>
    <p:sldId id="276" r:id="rId19"/>
    <p:sldId id="267" r:id="rId20"/>
    <p:sldId id="277" r:id="rId21"/>
    <p:sldId id="262" r:id="rId22"/>
    <p:sldId id="278" r:id="rId23"/>
    <p:sldId id="268" r:id="rId24"/>
    <p:sldId id="270"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2FE71D-3B81-4857-143F-B3873AE37A95}" v="43" dt="2025-07-05T10:11:13.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p:restoredTop sz="96327"/>
  </p:normalViewPr>
  <p:slideViewPr>
    <p:cSldViewPr snapToGrid="0">
      <p:cViewPr varScale="1">
        <p:scale>
          <a:sx n="123" d="100"/>
          <a:sy n="123" d="100"/>
        </p:scale>
        <p:origin x="3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6F200-6B65-884B-88DD-9C6A5DB051F1}" type="datetimeFigureOut">
              <a:rPr lang="en-US" smtClean="0"/>
              <a:t>7/5/2025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E2828-2C79-1A4F-8446-4CD2064353A6}" type="slidenum">
              <a:rPr lang="en-US" smtClean="0"/>
              <a:t>‹#›</a:t>
            </a:fld>
            <a:endParaRPr lang="en-US"/>
          </a:p>
        </p:txBody>
      </p:sp>
    </p:spTree>
    <p:extLst>
      <p:ext uri="{BB962C8B-B14F-4D97-AF65-F5344CB8AC3E}">
        <p14:creationId xmlns:p14="http://schemas.microsoft.com/office/powerpoint/2010/main" val="1611717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E2828-2C79-1A4F-8446-4CD2064353A6}" type="slidenum">
              <a:rPr lang="en-US" smtClean="0"/>
              <a:t>1</a:t>
            </a:fld>
            <a:endParaRPr lang="en-US"/>
          </a:p>
        </p:txBody>
      </p:sp>
    </p:spTree>
    <p:extLst>
      <p:ext uri="{BB962C8B-B14F-4D97-AF65-F5344CB8AC3E}">
        <p14:creationId xmlns:p14="http://schemas.microsoft.com/office/powerpoint/2010/main" val="428800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to the limited aspects of AI: </a:t>
            </a:r>
          </a:p>
          <a:p>
            <a:r>
              <a:rPr lang="en-US" dirty="0"/>
              <a:t>AI mentioned easily a hundred times in today, game theory mentioned once, and modifying human intelligence (i.e., how we think about problems differently, unassisted by data or computers) mentioned equally less</a:t>
            </a:r>
          </a:p>
        </p:txBody>
      </p:sp>
      <p:sp>
        <p:nvSpPr>
          <p:cNvPr id="4" name="Slide Number Placeholder 3"/>
          <p:cNvSpPr>
            <a:spLocks noGrp="1"/>
          </p:cNvSpPr>
          <p:nvPr>
            <p:ph type="sldNum" sz="quarter" idx="5"/>
          </p:nvPr>
        </p:nvSpPr>
        <p:spPr/>
        <p:txBody>
          <a:bodyPr/>
          <a:lstStyle/>
          <a:p>
            <a:fld id="{53EE2828-2C79-1A4F-8446-4CD2064353A6}" type="slidenum">
              <a:rPr lang="en-US" smtClean="0"/>
              <a:t>2</a:t>
            </a:fld>
            <a:endParaRPr lang="en-US"/>
          </a:p>
        </p:txBody>
      </p:sp>
    </p:spTree>
    <p:extLst>
      <p:ext uri="{BB962C8B-B14F-4D97-AF65-F5344CB8AC3E}">
        <p14:creationId xmlns:p14="http://schemas.microsoft.com/office/powerpoint/2010/main" val="1861532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E2828-2C79-1A4F-8446-4CD2064353A6}" type="slidenum">
              <a:rPr lang="en-US" smtClean="0"/>
              <a:t>4</a:t>
            </a:fld>
            <a:endParaRPr lang="en-US"/>
          </a:p>
        </p:txBody>
      </p:sp>
    </p:spTree>
    <p:extLst>
      <p:ext uri="{BB962C8B-B14F-4D97-AF65-F5344CB8AC3E}">
        <p14:creationId xmlns:p14="http://schemas.microsoft.com/office/powerpoint/2010/main" val="2904785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Prisoner’s dilemma: what’s valuable about game theory is it can illustrate to us when sometimes outcomes of the game have unintended consequences for all players even if the choices that lead to them are optimal for each individual player</a:t>
            </a:r>
          </a:p>
        </p:txBody>
      </p:sp>
      <p:sp>
        <p:nvSpPr>
          <p:cNvPr id="4" name="Slide Number Placeholder 3"/>
          <p:cNvSpPr>
            <a:spLocks noGrp="1"/>
          </p:cNvSpPr>
          <p:nvPr>
            <p:ph type="sldNum" sz="quarter" idx="5"/>
          </p:nvPr>
        </p:nvSpPr>
        <p:spPr/>
        <p:txBody>
          <a:bodyPr/>
          <a:lstStyle/>
          <a:p>
            <a:fld id="{53EE2828-2C79-1A4F-8446-4CD2064353A6}" type="slidenum">
              <a:rPr lang="en-US" smtClean="0"/>
              <a:t>6</a:t>
            </a:fld>
            <a:endParaRPr lang="en-US"/>
          </a:p>
        </p:txBody>
      </p:sp>
    </p:spTree>
    <p:extLst>
      <p:ext uri="{BB962C8B-B14F-4D97-AF65-F5344CB8AC3E}">
        <p14:creationId xmlns:p14="http://schemas.microsoft.com/office/powerpoint/2010/main" val="90352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24C5E-BEC2-8941-A003-FDB7658F2397}" type="slidenum">
              <a:rPr lang="en-US" smtClean="0"/>
              <a:t>7</a:t>
            </a:fld>
            <a:endParaRPr lang="en-US"/>
          </a:p>
        </p:txBody>
      </p:sp>
    </p:spTree>
    <p:extLst>
      <p:ext uri="{BB962C8B-B14F-4D97-AF65-F5344CB8AC3E}">
        <p14:creationId xmlns:p14="http://schemas.microsoft.com/office/powerpoint/2010/main" val="138329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I’m China then I think q(P) is like this. Etc. </a:t>
            </a:r>
          </a:p>
        </p:txBody>
      </p:sp>
      <p:sp>
        <p:nvSpPr>
          <p:cNvPr id="4" name="Slide Number Placeholder 3"/>
          <p:cNvSpPr>
            <a:spLocks noGrp="1"/>
          </p:cNvSpPr>
          <p:nvPr>
            <p:ph type="sldNum" sz="quarter" idx="5"/>
          </p:nvPr>
        </p:nvSpPr>
        <p:spPr/>
        <p:txBody>
          <a:bodyPr/>
          <a:lstStyle/>
          <a:p>
            <a:fld id="{53EE2828-2C79-1A4F-8446-4CD2064353A6}" type="slidenum">
              <a:rPr lang="en-US" smtClean="0"/>
              <a:t>10</a:t>
            </a:fld>
            <a:endParaRPr lang="en-US"/>
          </a:p>
        </p:txBody>
      </p:sp>
    </p:spTree>
    <p:extLst>
      <p:ext uri="{BB962C8B-B14F-4D97-AF65-F5344CB8AC3E}">
        <p14:creationId xmlns:p14="http://schemas.microsoft.com/office/powerpoint/2010/main" val="3648162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E2828-2C79-1A4F-8446-4CD2064353A6}" type="slidenum">
              <a:rPr lang="en-US" smtClean="0"/>
              <a:t>14</a:t>
            </a:fld>
            <a:endParaRPr lang="en-US"/>
          </a:p>
        </p:txBody>
      </p:sp>
    </p:spTree>
    <p:extLst>
      <p:ext uri="{BB962C8B-B14F-4D97-AF65-F5344CB8AC3E}">
        <p14:creationId xmlns:p14="http://schemas.microsoft.com/office/powerpoint/2010/main" val="3457104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E2828-2C79-1A4F-8446-4CD2064353A6}" type="slidenum">
              <a:rPr lang="en-US" smtClean="0"/>
              <a:t>15</a:t>
            </a:fld>
            <a:endParaRPr lang="en-US"/>
          </a:p>
        </p:txBody>
      </p:sp>
    </p:spTree>
    <p:extLst>
      <p:ext uri="{BB962C8B-B14F-4D97-AF65-F5344CB8AC3E}">
        <p14:creationId xmlns:p14="http://schemas.microsoft.com/office/powerpoint/2010/main" val="3971135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E2828-2C79-1A4F-8446-4CD2064353A6}" type="slidenum">
              <a:rPr lang="en-US" smtClean="0"/>
              <a:t>21</a:t>
            </a:fld>
            <a:endParaRPr lang="en-US"/>
          </a:p>
        </p:txBody>
      </p:sp>
    </p:spTree>
    <p:extLst>
      <p:ext uri="{BB962C8B-B14F-4D97-AF65-F5344CB8AC3E}">
        <p14:creationId xmlns:p14="http://schemas.microsoft.com/office/powerpoint/2010/main" val="1223833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C7FCF2-CBA0-F047-AF6F-BEC059C3DAF8}"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E6BA7-908B-2E48-AFC9-4BCECEB575D5}" type="slidenum">
              <a:rPr lang="en-US" smtClean="0"/>
              <a:t>‹#›</a:t>
            </a:fld>
            <a:endParaRPr lang="en-US"/>
          </a:p>
        </p:txBody>
      </p:sp>
    </p:spTree>
    <p:extLst>
      <p:ext uri="{BB962C8B-B14F-4D97-AF65-F5344CB8AC3E}">
        <p14:creationId xmlns:p14="http://schemas.microsoft.com/office/powerpoint/2010/main" val="44592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C7FCF2-CBA0-F047-AF6F-BEC059C3DAF8}"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E6BA7-908B-2E48-AFC9-4BCECEB575D5}" type="slidenum">
              <a:rPr lang="en-US" smtClean="0"/>
              <a:t>‹#›</a:t>
            </a:fld>
            <a:endParaRPr lang="en-US"/>
          </a:p>
        </p:txBody>
      </p:sp>
    </p:spTree>
    <p:extLst>
      <p:ext uri="{BB962C8B-B14F-4D97-AF65-F5344CB8AC3E}">
        <p14:creationId xmlns:p14="http://schemas.microsoft.com/office/powerpoint/2010/main" val="210274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C7FCF2-CBA0-F047-AF6F-BEC059C3DAF8}"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E6BA7-908B-2E48-AFC9-4BCECEB575D5}" type="slidenum">
              <a:rPr lang="en-US" smtClean="0"/>
              <a:t>‹#›</a:t>
            </a:fld>
            <a:endParaRPr lang="en-US"/>
          </a:p>
        </p:txBody>
      </p:sp>
    </p:spTree>
    <p:extLst>
      <p:ext uri="{BB962C8B-B14F-4D97-AF65-F5344CB8AC3E}">
        <p14:creationId xmlns:p14="http://schemas.microsoft.com/office/powerpoint/2010/main" val="20852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C7FCF2-CBA0-F047-AF6F-BEC059C3DAF8}"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E6BA7-908B-2E48-AFC9-4BCECEB575D5}" type="slidenum">
              <a:rPr lang="en-US" smtClean="0"/>
              <a:t>‹#›</a:t>
            </a:fld>
            <a:endParaRPr lang="en-US"/>
          </a:p>
        </p:txBody>
      </p:sp>
    </p:spTree>
    <p:extLst>
      <p:ext uri="{BB962C8B-B14F-4D97-AF65-F5344CB8AC3E}">
        <p14:creationId xmlns:p14="http://schemas.microsoft.com/office/powerpoint/2010/main" val="84213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C7FCF2-CBA0-F047-AF6F-BEC059C3DAF8}"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E6BA7-908B-2E48-AFC9-4BCECEB575D5}" type="slidenum">
              <a:rPr lang="en-US" smtClean="0"/>
              <a:t>‹#›</a:t>
            </a:fld>
            <a:endParaRPr lang="en-US"/>
          </a:p>
        </p:txBody>
      </p:sp>
    </p:spTree>
    <p:extLst>
      <p:ext uri="{BB962C8B-B14F-4D97-AF65-F5344CB8AC3E}">
        <p14:creationId xmlns:p14="http://schemas.microsoft.com/office/powerpoint/2010/main" val="199461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C7FCF2-CBA0-F047-AF6F-BEC059C3DAF8}"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E6BA7-908B-2E48-AFC9-4BCECEB575D5}" type="slidenum">
              <a:rPr lang="en-US" smtClean="0"/>
              <a:t>‹#›</a:t>
            </a:fld>
            <a:endParaRPr lang="en-US"/>
          </a:p>
        </p:txBody>
      </p:sp>
    </p:spTree>
    <p:extLst>
      <p:ext uri="{BB962C8B-B14F-4D97-AF65-F5344CB8AC3E}">
        <p14:creationId xmlns:p14="http://schemas.microsoft.com/office/powerpoint/2010/main" val="307593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C7FCF2-CBA0-F047-AF6F-BEC059C3DAF8}" type="datetimeFigureOut">
              <a:rPr lang="en-US" smtClean="0"/>
              <a:t>7/5/2025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4E6BA7-908B-2E48-AFC9-4BCECEB575D5}" type="slidenum">
              <a:rPr lang="en-US" smtClean="0"/>
              <a:t>‹#›</a:t>
            </a:fld>
            <a:endParaRPr lang="en-US"/>
          </a:p>
        </p:txBody>
      </p:sp>
    </p:spTree>
    <p:extLst>
      <p:ext uri="{BB962C8B-B14F-4D97-AF65-F5344CB8AC3E}">
        <p14:creationId xmlns:p14="http://schemas.microsoft.com/office/powerpoint/2010/main" val="244092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C7FCF2-CBA0-F047-AF6F-BEC059C3DAF8}" type="datetimeFigureOut">
              <a:rPr lang="en-US" smtClean="0"/>
              <a:t>7/5/2025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4E6BA7-908B-2E48-AFC9-4BCECEB575D5}" type="slidenum">
              <a:rPr lang="en-US" smtClean="0"/>
              <a:t>‹#›</a:t>
            </a:fld>
            <a:endParaRPr lang="en-US"/>
          </a:p>
        </p:txBody>
      </p:sp>
    </p:spTree>
    <p:extLst>
      <p:ext uri="{BB962C8B-B14F-4D97-AF65-F5344CB8AC3E}">
        <p14:creationId xmlns:p14="http://schemas.microsoft.com/office/powerpoint/2010/main" val="343088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7FCF2-CBA0-F047-AF6F-BEC059C3DAF8}" type="datetimeFigureOut">
              <a:rPr lang="en-US" smtClean="0"/>
              <a:t>7/5/2025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4E6BA7-908B-2E48-AFC9-4BCECEB575D5}" type="slidenum">
              <a:rPr lang="en-US" smtClean="0"/>
              <a:t>‹#›</a:t>
            </a:fld>
            <a:endParaRPr lang="en-US"/>
          </a:p>
        </p:txBody>
      </p:sp>
    </p:spTree>
    <p:extLst>
      <p:ext uri="{BB962C8B-B14F-4D97-AF65-F5344CB8AC3E}">
        <p14:creationId xmlns:p14="http://schemas.microsoft.com/office/powerpoint/2010/main" val="133900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C7FCF2-CBA0-F047-AF6F-BEC059C3DAF8}"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E6BA7-908B-2E48-AFC9-4BCECEB575D5}" type="slidenum">
              <a:rPr lang="en-US" smtClean="0"/>
              <a:t>‹#›</a:t>
            </a:fld>
            <a:endParaRPr lang="en-US"/>
          </a:p>
        </p:txBody>
      </p:sp>
    </p:spTree>
    <p:extLst>
      <p:ext uri="{BB962C8B-B14F-4D97-AF65-F5344CB8AC3E}">
        <p14:creationId xmlns:p14="http://schemas.microsoft.com/office/powerpoint/2010/main" val="318635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C7FCF2-CBA0-F047-AF6F-BEC059C3DAF8}"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E6BA7-908B-2E48-AFC9-4BCECEB575D5}" type="slidenum">
              <a:rPr lang="en-US" smtClean="0"/>
              <a:t>‹#›</a:t>
            </a:fld>
            <a:endParaRPr lang="en-US"/>
          </a:p>
        </p:txBody>
      </p:sp>
    </p:spTree>
    <p:extLst>
      <p:ext uri="{BB962C8B-B14F-4D97-AF65-F5344CB8AC3E}">
        <p14:creationId xmlns:p14="http://schemas.microsoft.com/office/powerpoint/2010/main" val="8700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CBC7FCF2-CBA0-F047-AF6F-BEC059C3DAF8}" type="datetimeFigureOut">
              <a:rPr lang="en-US" smtClean="0"/>
              <a:t>7/5/2025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C14E6BA7-908B-2E48-AFC9-4BCECEB575D5}" type="slidenum">
              <a:rPr lang="en-US" smtClean="0"/>
              <a:t>‹#›</a:t>
            </a:fld>
            <a:endParaRPr lang="en-US"/>
          </a:p>
        </p:txBody>
      </p:sp>
    </p:spTree>
    <p:extLst>
      <p:ext uri="{BB962C8B-B14F-4D97-AF65-F5344CB8AC3E}">
        <p14:creationId xmlns:p14="http://schemas.microsoft.com/office/powerpoint/2010/main" val="111656344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gif"/></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lander835@gmail.com" TargetMode="Externa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3C6C-AB4F-DE1A-EF02-404AB2673057}"/>
              </a:ext>
            </a:extLst>
          </p:cNvPr>
          <p:cNvSpPr>
            <a:spLocks noGrp="1"/>
          </p:cNvSpPr>
          <p:nvPr>
            <p:ph type="ctrTitle"/>
          </p:nvPr>
        </p:nvSpPr>
        <p:spPr>
          <a:xfrm>
            <a:off x="1524000" y="1952676"/>
            <a:ext cx="9144000" cy="2387600"/>
          </a:xfrm>
        </p:spPr>
        <p:txBody>
          <a:bodyPr>
            <a:normAutofit fontScale="90000"/>
          </a:bodyPr>
          <a:lstStyle/>
          <a:p>
            <a:r>
              <a:rPr lang="en-US" dirty="0"/>
              <a:t>Deception as a Successful Deterrent of Aggression Action: Game Theory Approach to Wargaming</a:t>
            </a:r>
          </a:p>
        </p:txBody>
      </p:sp>
      <p:sp>
        <p:nvSpPr>
          <p:cNvPr id="3" name="Subtitle 2">
            <a:extLst>
              <a:ext uri="{FF2B5EF4-FFF2-40B4-BE49-F238E27FC236}">
                <a16:creationId xmlns:a16="http://schemas.microsoft.com/office/drawing/2014/main" id="{9DBB7352-21CC-9C3A-6A14-7CCABE909946}"/>
              </a:ext>
            </a:extLst>
          </p:cNvPr>
          <p:cNvSpPr>
            <a:spLocks noGrp="1"/>
          </p:cNvSpPr>
          <p:nvPr>
            <p:ph type="subTitle" idx="1"/>
          </p:nvPr>
        </p:nvSpPr>
        <p:spPr>
          <a:xfrm>
            <a:off x="1524000" y="4558479"/>
            <a:ext cx="9144000" cy="1655762"/>
          </a:xfrm>
        </p:spPr>
        <p:txBody>
          <a:bodyPr vert="horz" lIns="91440" tIns="45720" rIns="91440" bIns="45720" rtlCol="0" anchor="t">
            <a:normAutofit/>
          </a:bodyPr>
          <a:lstStyle/>
          <a:p>
            <a:r>
              <a:rPr lang="en-US" dirty="0"/>
              <a:t>Sophia Rose </a:t>
            </a:r>
            <a:r>
              <a:rPr lang="en-US" dirty="0" err="1"/>
              <a:t>Calof</a:t>
            </a:r>
            <a:r>
              <a:rPr lang="en-US" dirty="0"/>
              <a:t> Lander</a:t>
            </a:r>
          </a:p>
          <a:p>
            <a:r>
              <a:rPr lang="en-US" sz="2000" dirty="0"/>
              <a:t>University of Texas at Austin, Department of Government</a:t>
            </a:r>
          </a:p>
          <a:p>
            <a:r>
              <a:rPr lang="en-US" sz="2000" dirty="0"/>
              <a:t>ISMOR 42</a:t>
            </a:r>
          </a:p>
          <a:p>
            <a:r>
              <a:rPr lang="en-US" sz="2000" dirty="0"/>
              <a:t>July 2025</a:t>
            </a:r>
          </a:p>
        </p:txBody>
      </p:sp>
      <p:pic>
        <p:nvPicPr>
          <p:cNvPr id="1026" name="Picture 2" descr="Metrea: Building Elegant Solutions for National Security">
            <a:extLst>
              <a:ext uri="{FF2B5EF4-FFF2-40B4-BE49-F238E27FC236}">
                <a16:creationId xmlns:a16="http://schemas.microsoft.com/office/drawing/2014/main" id="{5B526362-FB12-4A43-7E25-3275A469AEE9}"/>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8986346" y="186972"/>
            <a:ext cx="3042202" cy="9135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and white logo&#10;&#10;Description automatically generated">
            <a:extLst>
              <a:ext uri="{FF2B5EF4-FFF2-40B4-BE49-F238E27FC236}">
                <a16:creationId xmlns:a16="http://schemas.microsoft.com/office/drawing/2014/main" id="{41F84410-C858-40BE-FFCF-EB511A152633}"/>
              </a:ext>
            </a:extLst>
          </p:cNvPr>
          <p:cNvPicPr>
            <a:picLocks noChangeAspect="1"/>
          </p:cNvPicPr>
          <p:nvPr/>
        </p:nvPicPr>
        <p:blipFill>
          <a:blip r:embed="rId4"/>
          <a:srcRect t="23898"/>
          <a:stretch/>
        </p:blipFill>
        <p:spPr>
          <a:xfrm>
            <a:off x="0" y="186972"/>
            <a:ext cx="2049517" cy="1168751"/>
          </a:xfrm>
          <a:prstGeom prst="rect">
            <a:avLst/>
          </a:prstGeom>
        </p:spPr>
      </p:pic>
    </p:spTree>
    <p:extLst>
      <p:ext uri="{BB962C8B-B14F-4D97-AF65-F5344CB8AC3E}">
        <p14:creationId xmlns:p14="http://schemas.microsoft.com/office/powerpoint/2010/main" val="1012332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ircle with a circle in the middle&#10;&#10;Description automatically generated">
            <a:extLst>
              <a:ext uri="{FF2B5EF4-FFF2-40B4-BE49-F238E27FC236}">
                <a16:creationId xmlns:a16="http://schemas.microsoft.com/office/drawing/2014/main" id="{E716C76D-7F78-078D-1EAA-74A6D69BABF3}"/>
              </a:ext>
            </a:extLst>
          </p:cNvPr>
          <p:cNvPicPr>
            <a:picLocks noChangeAspect="1"/>
          </p:cNvPicPr>
          <p:nvPr/>
        </p:nvPicPr>
        <p:blipFill>
          <a:blip r:embed="rId3"/>
          <a:srcRect b="3481"/>
          <a:stretch/>
        </p:blipFill>
        <p:spPr>
          <a:xfrm>
            <a:off x="228600" y="1229711"/>
            <a:ext cx="5867400" cy="3762704"/>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07BBA60-B5EF-7CF1-B4A3-FBFFD731580B}"/>
                  </a:ext>
                </a:extLst>
              </p:cNvPr>
              <p:cNvSpPr txBox="1"/>
              <p:nvPr/>
            </p:nvSpPr>
            <p:spPr>
              <a:xfrm>
                <a:off x="228600" y="369235"/>
                <a:ext cx="3576145" cy="646331"/>
              </a:xfrm>
              <a:prstGeom prst="rect">
                <a:avLst/>
              </a:prstGeom>
              <a:noFill/>
            </p:spPr>
            <p:txBody>
              <a:bodyPr wrap="square" rtlCol="0">
                <a:spAutoFit/>
              </a:bodyPr>
              <a:lstStyle/>
              <a:p>
                <a:r>
                  <a:rPr lang="en-US" b="1" dirty="0"/>
                  <a:t>What is the set of signals,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𝑩</m:t>
                        </m:r>
                      </m:sub>
                    </m:sSub>
                  </m:oMath>
                </a14:m>
                <a:r>
                  <a:rPr lang="en-US" b="1" dirty="0"/>
                  <a:t>, that R will accept?</a:t>
                </a:r>
              </a:p>
            </p:txBody>
          </p:sp>
        </mc:Choice>
        <mc:Fallback xmlns="">
          <p:sp>
            <p:nvSpPr>
              <p:cNvPr id="4" name="TextBox 3">
                <a:extLst>
                  <a:ext uri="{FF2B5EF4-FFF2-40B4-BE49-F238E27FC236}">
                    <a16:creationId xmlns:a16="http://schemas.microsoft.com/office/drawing/2014/main" id="{B07BBA60-B5EF-7CF1-B4A3-FBFFD731580B}"/>
                  </a:ext>
                </a:extLst>
              </p:cNvPr>
              <p:cNvSpPr txBox="1">
                <a:spLocks noRot="1" noChangeAspect="1" noMove="1" noResize="1" noEditPoints="1" noAdjustHandles="1" noChangeArrowheads="1" noChangeShapeType="1" noTextEdit="1"/>
              </p:cNvSpPr>
              <p:nvPr/>
            </p:nvSpPr>
            <p:spPr>
              <a:xfrm>
                <a:off x="228600" y="369235"/>
                <a:ext cx="3576145" cy="646331"/>
              </a:xfrm>
              <a:prstGeom prst="rect">
                <a:avLst/>
              </a:prstGeom>
              <a:blipFill>
                <a:blip r:embed="rId4"/>
                <a:stretch>
                  <a:fillRect l="-1773" t="-5769" b="-11538"/>
                </a:stretch>
              </a:blipFill>
            </p:spPr>
            <p:txBody>
              <a:bodyPr/>
              <a:lstStyle/>
              <a:p>
                <a:r>
                  <a:rPr lang="en-US">
                    <a:noFill/>
                  </a:rPr>
                  <a:t> </a:t>
                </a:r>
              </a:p>
            </p:txBody>
          </p:sp>
        </mc:Fallback>
      </mc:AlternateContent>
      <p:pic>
        <p:nvPicPr>
          <p:cNvPr id="6" name="Picture 5" descr="A graph of a function&#10;&#10;Description automatically generated">
            <a:extLst>
              <a:ext uri="{FF2B5EF4-FFF2-40B4-BE49-F238E27FC236}">
                <a16:creationId xmlns:a16="http://schemas.microsoft.com/office/drawing/2014/main" id="{7CB35107-9284-DFAC-3A11-A1A08919DB56}"/>
              </a:ext>
            </a:extLst>
          </p:cNvPr>
          <p:cNvPicPr>
            <a:picLocks noChangeAspect="1"/>
          </p:cNvPicPr>
          <p:nvPr/>
        </p:nvPicPr>
        <p:blipFill>
          <a:blip r:embed="rId5"/>
          <a:stretch>
            <a:fillRect/>
          </a:stretch>
        </p:blipFill>
        <p:spPr>
          <a:xfrm>
            <a:off x="6384719" y="1229710"/>
            <a:ext cx="5578681" cy="3762704"/>
          </a:xfrm>
          <a:prstGeom prst="rect">
            <a:avLst/>
          </a:prstGeom>
        </p:spPr>
      </p:pic>
      <p:pic>
        <p:nvPicPr>
          <p:cNvPr id="8" name="Picture 7">
            <a:extLst>
              <a:ext uri="{FF2B5EF4-FFF2-40B4-BE49-F238E27FC236}">
                <a16:creationId xmlns:a16="http://schemas.microsoft.com/office/drawing/2014/main" id="{4283236B-484D-9ED6-F858-58728658DA6C}"/>
              </a:ext>
            </a:extLst>
          </p:cNvPr>
          <p:cNvPicPr>
            <a:picLocks noChangeAspect="1"/>
          </p:cNvPicPr>
          <p:nvPr/>
        </p:nvPicPr>
        <p:blipFill>
          <a:blip r:embed="rId6"/>
          <a:stretch>
            <a:fillRect/>
          </a:stretch>
        </p:blipFill>
        <p:spPr>
          <a:xfrm>
            <a:off x="3830348" y="5314289"/>
            <a:ext cx="4531303" cy="1128551"/>
          </a:xfrm>
          <a:prstGeom prst="rect">
            <a:avLst/>
          </a:prstGeom>
        </p:spPr>
      </p:pic>
      <p:cxnSp>
        <p:nvCxnSpPr>
          <p:cNvPr id="10" name="Straight Arrow Connector 9">
            <a:extLst>
              <a:ext uri="{FF2B5EF4-FFF2-40B4-BE49-F238E27FC236}">
                <a16:creationId xmlns:a16="http://schemas.microsoft.com/office/drawing/2014/main" id="{B9CA41D9-F270-D5F3-9B8E-3B2ED0B5A35D}"/>
              </a:ext>
            </a:extLst>
          </p:cNvPr>
          <p:cNvCxnSpPr>
            <a:cxnSpLocks/>
          </p:cNvCxnSpPr>
          <p:nvPr/>
        </p:nvCxnSpPr>
        <p:spPr>
          <a:xfrm>
            <a:off x="3804745" y="3037490"/>
            <a:ext cx="4235669" cy="62011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9BED444-3AF1-A552-B66B-8D4AAA7B0F23}"/>
              </a:ext>
            </a:extLst>
          </p:cNvPr>
          <p:cNvSpPr txBox="1"/>
          <p:nvPr/>
        </p:nvSpPr>
        <p:spPr>
          <a:xfrm>
            <a:off x="228600" y="1229710"/>
            <a:ext cx="1040524" cy="307777"/>
          </a:xfrm>
          <a:prstGeom prst="rect">
            <a:avLst/>
          </a:prstGeom>
          <a:noFill/>
        </p:spPr>
        <p:txBody>
          <a:bodyPr wrap="square" rtlCol="0">
            <a:spAutoFit/>
          </a:bodyPr>
          <a:lstStyle/>
          <a:p>
            <a:r>
              <a:rPr lang="en-US" sz="1400" dirty="0">
                <a:solidFill>
                  <a:schemeClr val="bg1"/>
                </a:solidFill>
              </a:rPr>
              <a:t>Figure 3</a:t>
            </a:r>
          </a:p>
        </p:txBody>
      </p:sp>
      <p:sp>
        <p:nvSpPr>
          <p:cNvPr id="14" name="TextBox 13">
            <a:extLst>
              <a:ext uri="{FF2B5EF4-FFF2-40B4-BE49-F238E27FC236}">
                <a16:creationId xmlns:a16="http://schemas.microsoft.com/office/drawing/2014/main" id="{D76F111E-DBA0-0CFD-5308-42938DD11837}"/>
              </a:ext>
            </a:extLst>
          </p:cNvPr>
          <p:cNvSpPr txBox="1"/>
          <p:nvPr/>
        </p:nvSpPr>
        <p:spPr>
          <a:xfrm>
            <a:off x="6384719" y="1229710"/>
            <a:ext cx="1040524" cy="307777"/>
          </a:xfrm>
          <a:prstGeom prst="rect">
            <a:avLst/>
          </a:prstGeom>
          <a:noFill/>
        </p:spPr>
        <p:txBody>
          <a:bodyPr wrap="square" rtlCol="0">
            <a:spAutoFit/>
          </a:bodyPr>
          <a:lstStyle/>
          <a:p>
            <a:r>
              <a:rPr lang="en-US" sz="1400" dirty="0">
                <a:solidFill>
                  <a:schemeClr val="bg1"/>
                </a:solidFill>
              </a:rPr>
              <a:t>Figure 4</a:t>
            </a:r>
          </a:p>
        </p:txBody>
      </p:sp>
      <p:sp>
        <p:nvSpPr>
          <p:cNvPr id="5" name="TextBox 4">
            <a:extLst>
              <a:ext uri="{FF2B5EF4-FFF2-40B4-BE49-F238E27FC236}">
                <a16:creationId xmlns:a16="http://schemas.microsoft.com/office/drawing/2014/main" id="{F498FF89-3C32-7FE1-9F97-7F2847BCF1FD}"/>
              </a:ext>
            </a:extLst>
          </p:cNvPr>
          <p:cNvSpPr txBox="1"/>
          <p:nvPr/>
        </p:nvSpPr>
        <p:spPr>
          <a:xfrm>
            <a:off x="9932275" y="1229710"/>
            <a:ext cx="2259725" cy="307777"/>
          </a:xfrm>
          <a:prstGeom prst="rect">
            <a:avLst/>
          </a:prstGeom>
          <a:noFill/>
        </p:spPr>
        <p:txBody>
          <a:bodyPr wrap="square" rtlCol="0">
            <a:spAutoFit/>
          </a:bodyPr>
          <a:lstStyle/>
          <a:p>
            <a:r>
              <a:rPr lang="en-US" sz="1400" dirty="0">
                <a:solidFill>
                  <a:srgbClr val="FF0000"/>
                </a:solidFill>
              </a:rPr>
              <a:t>*we will return to this </a:t>
            </a:r>
          </a:p>
        </p:txBody>
      </p:sp>
      <p:sp>
        <p:nvSpPr>
          <p:cNvPr id="2" name="Rectangle 1">
            <a:extLst>
              <a:ext uri="{FF2B5EF4-FFF2-40B4-BE49-F238E27FC236}">
                <a16:creationId xmlns:a16="http://schemas.microsoft.com/office/drawing/2014/main" id="{648EE83E-5A2E-A295-E903-0EAABD1DAB51}"/>
              </a:ext>
            </a:extLst>
          </p:cNvPr>
          <p:cNvSpPr/>
          <p:nvPr/>
        </p:nvSpPr>
        <p:spPr>
          <a:xfrm>
            <a:off x="3405352" y="2858814"/>
            <a:ext cx="424996" cy="3468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6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D9473-8EE3-CAE5-F411-0D22B596DA3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D25F3CB-5BBC-F8D0-C4A7-ABC825E8BDBC}"/>
              </a:ext>
            </a:extLst>
          </p:cNvPr>
          <p:cNvPicPr>
            <a:picLocks noChangeAspect="1"/>
          </p:cNvPicPr>
          <p:nvPr/>
        </p:nvPicPr>
        <p:blipFill>
          <a:blip r:embed="rId2"/>
          <a:stretch>
            <a:fillRect/>
          </a:stretch>
        </p:blipFill>
        <p:spPr>
          <a:xfrm>
            <a:off x="2859207" y="338128"/>
            <a:ext cx="6473586" cy="6181744"/>
          </a:xfrm>
          <a:prstGeom prst="rect">
            <a:avLst/>
          </a:prstGeom>
        </p:spPr>
      </p:pic>
      <p:sp>
        <p:nvSpPr>
          <p:cNvPr id="3" name="Rectangle 2">
            <a:extLst>
              <a:ext uri="{FF2B5EF4-FFF2-40B4-BE49-F238E27FC236}">
                <a16:creationId xmlns:a16="http://schemas.microsoft.com/office/drawing/2014/main" id="{69D6422E-5DA7-2453-EA25-C2E17A60290D}"/>
              </a:ext>
            </a:extLst>
          </p:cNvPr>
          <p:cNvSpPr/>
          <p:nvPr/>
        </p:nvSpPr>
        <p:spPr>
          <a:xfrm>
            <a:off x="3069021" y="1313794"/>
            <a:ext cx="5749159" cy="14924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552394-D8A0-736D-2CBD-389D9583D8A3}"/>
              </a:ext>
            </a:extLst>
          </p:cNvPr>
          <p:cNvSpPr/>
          <p:nvPr/>
        </p:nvSpPr>
        <p:spPr>
          <a:xfrm>
            <a:off x="4887310" y="5108028"/>
            <a:ext cx="2112580" cy="26275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547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A86BC21-4AA4-4523-A867-597FC250D7F6}"/>
                  </a:ext>
                </a:extLst>
              </p:cNvPr>
              <p:cNvSpPr txBox="1"/>
              <p:nvPr/>
            </p:nvSpPr>
            <p:spPr>
              <a:xfrm>
                <a:off x="228600" y="369235"/>
                <a:ext cx="3576145" cy="646331"/>
              </a:xfrm>
              <a:prstGeom prst="rect">
                <a:avLst/>
              </a:prstGeom>
              <a:noFill/>
            </p:spPr>
            <p:txBody>
              <a:bodyPr wrap="square" rtlCol="0">
                <a:spAutoFit/>
              </a:bodyPr>
              <a:lstStyle/>
              <a:p>
                <a:r>
                  <a:rPr lang="en-US" b="1" dirty="0"/>
                  <a:t>What is the set of signals,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𝑩</m:t>
                        </m:r>
                      </m:sub>
                    </m:sSub>
                  </m:oMath>
                </a14:m>
                <a:r>
                  <a:rPr lang="en-US" b="1" dirty="0"/>
                  <a:t>, that is optimal for B to send?</a:t>
                </a:r>
              </a:p>
            </p:txBody>
          </p:sp>
        </mc:Choice>
        <mc:Fallback xmlns="">
          <p:sp>
            <p:nvSpPr>
              <p:cNvPr id="2" name="TextBox 1">
                <a:extLst>
                  <a:ext uri="{FF2B5EF4-FFF2-40B4-BE49-F238E27FC236}">
                    <a16:creationId xmlns:a16="http://schemas.microsoft.com/office/drawing/2014/main" id="{BA86BC21-4AA4-4523-A867-597FC250D7F6}"/>
                  </a:ext>
                </a:extLst>
              </p:cNvPr>
              <p:cNvSpPr txBox="1">
                <a:spLocks noRot="1" noChangeAspect="1" noMove="1" noResize="1" noEditPoints="1" noAdjustHandles="1" noChangeArrowheads="1" noChangeShapeType="1" noTextEdit="1"/>
              </p:cNvSpPr>
              <p:nvPr/>
            </p:nvSpPr>
            <p:spPr>
              <a:xfrm>
                <a:off x="228600" y="369235"/>
                <a:ext cx="3576145" cy="646331"/>
              </a:xfrm>
              <a:prstGeom prst="rect">
                <a:avLst/>
              </a:prstGeom>
              <a:blipFill>
                <a:blip r:embed="rId2"/>
                <a:stretch>
                  <a:fillRect l="-1773" t="-5769" b="-11538"/>
                </a:stretch>
              </a:blipFill>
            </p:spPr>
            <p:txBody>
              <a:bodyPr/>
              <a:lstStyle/>
              <a:p>
                <a:r>
                  <a:rPr lang="en-US">
                    <a:noFill/>
                  </a:rPr>
                  <a:t> </a:t>
                </a:r>
              </a:p>
            </p:txBody>
          </p:sp>
        </mc:Fallback>
      </mc:AlternateContent>
      <p:pic>
        <p:nvPicPr>
          <p:cNvPr id="4" name="Picture 3" descr="A graph of a function&#10;&#10;Description automatically generated">
            <a:extLst>
              <a:ext uri="{FF2B5EF4-FFF2-40B4-BE49-F238E27FC236}">
                <a16:creationId xmlns:a16="http://schemas.microsoft.com/office/drawing/2014/main" id="{F128FF33-72C6-709D-ED7A-0391738A67A8}"/>
              </a:ext>
            </a:extLst>
          </p:cNvPr>
          <p:cNvPicPr>
            <a:picLocks noChangeAspect="1"/>
          </p:cNvPicPr>
          <p:nvPr/>
        </p:nvPicPr>
        <p:blipFill>
          <a:blip r:embed="rId3"/>
          <a:stretch>
            <a:fillRect/>
          </a:stretch>
        </p:blipFill>
        <p:spPr>
          <a:xfrm>
            <a:off x="228599" y="1316546"/>
            <a:ext cx="6035567" cy="3573506"/>
          </a:xfrm>
          <a:prstGeom prst="rect">
            <a:avLst/>
          </a:prstGeom>
        </p:spPr>
      </p:pic>
      <p:pic>
        <p:nvPicPr>
          <p:cNvPr id="6" name="Picture 5" descr="A number of mathematical equations&#10;&#10;Description automatically generated">
            <a:extLst>
              <a:ext uri="{FF2B5EF4-FFF2-40B4-BE49-F238E27FC236}">
                <a16:creationId xmlns:a16="http://schemas.microsoft.com/office/drawing/2014/main" id="{8A03B2FD-6509-7DA7-1362-0F1191FEA7E5}"/>
              </a:ext>
            </a:extLst>
          </p:cNvPr>
          <p:cNvPicPr>
            <a:picLocks noChangeAspect="1"/>
          </p:cNvPicPr>
          <p:nvPr/>
        </p:nvPicPr>
        <p:blipFill>
          <a:blip r:embed="rId4"/>
          <a:srcRect t="15552"/>
          <a:stretch/>
        </p:blipFill>
        <p:spPr>
          <a:xfrm>
            <a:off x="3941876" y="5191032"/>
            <a:ext cx="4308247" cy="1099931"/>
          </a:xfrm>
          <a:prstGeom prst="rect">
            <a:avLst/>
          </a:prstGeom>
        </p:spPr>
      </p:pic>
      <p:sp>
        <p:nvSpPr>
          <p:cNvPr id="9" name="TextBox 8">
            <a:extLst>
              <a:ext uri="{FF2B5EF4-FFF2-40B4-BE49-F238E27FC236}">
                <a16:creationId xmlns:a16="http://schemas.microsoft.com/office/drawing/2014/main" id="{2AE61780-3BA2-80AF-A7A6-9EC2BF9E460E}"/>
              </a:ext>
            </a:extLst>
          </p:cNvPr>
          <p:cNvSpPr txBox="1"/>
          <p:nvPr/>
        </p:nvSpPr>
        <p:spPr>
          <a:xfrm>
            <a:off x="228599" y="1316546"/>
            <a:ext cx="1040524" cy="307777"/>
          </a:xfrm>
          <a:prstGeom prst="rect">
            <a:avLst/>
          </a:prstGeom>
          <a:noFill/>
        </p:spPr>
        <p:txBody>
          <a:bodyPr wrap="square" rtlCol="0">
            <a:spAutoFit/>
          </a:bodyPr>
          <a:lstStyle/>
          <a:p>
            <a:r>
              <a:rPr lang="en-US" sz="1400" dirty="0">
                <a:solidFill>
                  <a:schemeClr val="bg1"/>
                </a:solidFill>
              </a:rPr>
              <a:t>Figure 5</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DBEB223-8845-2792-0AF2-C1EA364E9BCF}"/>
                  </a:ext>
                </a:extLst>
              </p:cNvPr>
              <p:cNvSpPr txBox="1"/>
              <p:nvPr/>
            </p:nvSpPr>
            <p:spPr>
              <a:xfrm>
                <a:off x="6890463" y="1316546"/>
                <a:ext cx="4196443" cy="2308324"/>
              </a:xfrm>
              <a:prstGeom prst="rect">
                <a:avLst/>
              </a:prstGeom>
              <a:noFill/>
            </p:spPr>
            <p:txBody>
              <a:bodyPr wrap="square" rtlCol="0">
                <a:spAutoFit/>
              </a:bodyPr>
              <a:lstStyle/>
              <a:p>
                <a:r>
                  <a:rPr lang="en-US" dirty="0"/>
                  <a:t>We are concerned with the case when payoff from a deception is greater than the costs of implementing it:</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𝐵</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𝐵</m:t>
                              </m:r>
                            </m:sub>
                          </m:sSub>
                        </m:e>
                      </m:d>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𝐵</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𝐵</m:t>
                              </m:r>
                            </m:sub>
                          </m:sSub>
                        </m:e>
                      </m:d>
                      <m:r>
                        <a:rPr lang="en-US" b="0" i="1" smtClean="0">
                          <a:latin typeface="Cambria Math" panose="02040503050406030204" pitchFamily="18" charset="0"/>
                        </a:rPr>
                        <m:t>]</m:t>
                      </m:r>
                    </m:oMath>
                  </m:oMathPara>
                </a14:m>
                <a:endParaRPr lang="en-US" dirty="0"/>
              </a:p>
              <a:p>
                <a:endParaRPr lang="en-US" dirty="0"/>
              </a:p>
              <a:p>
                <a:r>
                  <a:rPr lang="en-US" dirty="0"/>
                  <a:t>We can express this as a function of the number of deceptions: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𝑥</m:t>
                          </m:r>
                        </m:sup>
                      </m:sSup>
                    </m:oMath>
                  </m:oMathPara>
                </a14:m>
                <a:endParaRPr lang="en-US" dirty="0"/>
              </a:p>
            </p:txBody>
          </p:sp>
        </mc:Choice>
        <mc:Fallback xmlns="">
          <p:sp>
            <p:nvSpPr>
              <p:cNvPr id="10" name="TextBox 9">
                <a:extLst>
                  <a:ext uri="{FF2B5EF4-FFF2-40B4-BE49-F238E27FC236}">
                    <a16:creationId xmlns:a16="http://schemas.microsoft.com/office/drawing/2014/main" id="{2DBEB223-8845-2792-0AF2-C1EA364E9BCF}"/>
                  </a:ext>
                </a:extLst>
              </p:cNvPr>
              <p:cNvSpPr txBox="1">
                <a:spLocks noRot="1" noChangeAspect="1" noMove="1" noResize="1" noEditPoints="1" noAdjustHandles="1" noChangeArrowheads="1" noChangeShapeType="1" noTextEdit="1"/>
              </p:cNvSpPr>
              <p:nvPr/>
            </p:nvSpPr>
            <p:spPr>
              <a:xfrm>
                <a:off x="6890463" y="1316546"/>
                <a:ext cx="4196443" cy="2308324"/>
              </a:xfrm>
              <a:prstGeom prst="rect">
                <a:avLst/>
              </a:prstGeom>
              <a:blipFill>
                <a:blip r:embed="rId5"/>
                <a:stretch>
                  <a:fillRect l="-1205" t="-1093" b="-546"/>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6CA43B2C-9709-DEAB-62F2-B7BA045082AF}"/>
              </a:ext>
            </a:extLst>
          </p:cNvPr>
          <p:cNvCxnSpPr>
            <a:cxnSpLocks/>
          </p:cNvCxnSpPr>
          <p:nvPr/>
        </p:nvCxnSpPr>
        <p:spPr>
          <a:xfrm>
            <a:off x="3804745" y="2827283"/>
            <a:ext cx="2291255" cy="2254003"/>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438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18594-9DBD-8AB5-CDC6-37288B104D5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7122043-AF58-F361-7A6B-FB2C2C0BCED2}"/>
              </a:ext>
            </a:extLst>
          </p:cNvPr>
          <p:cNvPicPr>
            <a:picLocks noGrp="1" noRot="1" noChangeAspect="1" noMove="1" noResize="1" noEditPoints="1" noAdjustHandles="1" noChangeArrowheads="1" noChangeShapeType="1" noCrop="1"/>
          </p:cNvPicPr>
          <p:nvPr/>
        </p:nvPicPr>
        <p:blipFill>
          <a:blip r:embed="rId2"/>
          <a:stretch>
            <a:fillRect/>
          </a:stretch>
        </p:blipFill>
        <p:spPr>
          <a:xfrm>
            <a:off x="2859207" y="338128"/>
            <a:ext cx="6473586" cy="6181744"/>
          </a:xfrm>
          <a:prstGeom prst="rect">
            <a:avLst/>
          </a:prstGeom>
        </p:spPr>
      </p:pic>
      <p:sp>
        <p:nvSpPr>
          <p:cNvPr id="3" name="Rectangle 2">
            <a:extLst>
              <a:ext uri="{FF2B5EF4-FFF2-40B4-BE49-F238E27FC236}">
                <a16:creationId xmlns:a16="http://schemas.microsoft.com/office/drawing/2014/main" id="{A0EA5E8E-0A21-58DC-B3E8-FA91E895E40A}"/>
              </a:ext>
            </a:extLst>
          </p:cNvPr>
          <p:cNvSpPr/>
          <p:nvPr/>
        </p:nvSpPr>
        <p:spPr>
          <a:xfrm>
            <a:off x="3583634" y="338128"/>
            <a:ext cx="5749159" cy="14924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256712C-0E5C-641C-EADE-5BBF2D1393DB}"/>
              </a:ext>
            </a:extLst>
          </p:cNvPr>
          <p:cNvSpPr/>
          <p:nvPr/>
        </p:nvSpPr>
        <p:spPr>
          <a:xfrm>
            <a:off x="5181600" y="4141076"/>
            <a:ext cx="1513490" cy="26275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C5A151-D0E4-B02D-D3C8-B4FEFCA3E311}"/>
              </a:ext>
            </a:extLst>
          </p:cNvPr>
          <p:cNvSpPr/>
          <p:nvPr/>
        </p:nvSpPr>
        <p:spPr>
          <a:xfrm>
            <a:off x="4944723" y="4896025"/>
            <a:ext cx="2034146" cy="26275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037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function&#10;&#10;Description automatically generated">
            <a:extLst>
              <a:ext uri="{FF2B5EF4-FFF2-40B4-BE49-F238E27FC236}">
                <a16:creationId xmlns:a16="http://schemas.microsoft.com/office/drawing/2014/main" id="{48301197-7ACC-719F-4055-76FB6B6E4539}"/>
              </a:ext>
            </a:extLst>
          </p:cNvPr>
          <p:cNvPicPr>
            <a:picLocks noChangeAspect="1"/>
          </p:cNvPicPr>
          <p:nvPr/>
        </p:nvPicPr>
        <p:blipFill>
          <a:blip r:embed="rId3"/>
          <a:stretch>
            <a:fillRect/>
          </a:stretch>
        </p:blipFill>
        <p:spPr>
          <a:xfrm>
            <a:off x="4305629" y="1445533"/>
            <a:ext cx="7805902" cy="3966934"/>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6445BC2-13EE-4EDD-2FF2-0E67F682309D}"/>
                  </a:ext>
                </a:extLst>
              </p:cNvPr>
              <p:cNvSpPr txBox="1"/>
              <p:nvPr/>
            </p:nvSpPr>
            <p:spPr>
              <a:xfrm>
                <a:off x="228600" y="369235"/>
                <a:ext cx="3576145" cy="646331"/>
              </a:xfrm>
              <a:prstGeom prst="rect">
                <a:avLst/>
              </a:prstGeom>
              <a:noFill/>
            </p:spPr>
            <p:txBody>
              <a:bodyPr wrap="square" rtlCol="0">
                <a:spAutoFit/>
              </a:bodyPr>
              <a:lstStyle/>
              <a:p>
                <a:r>
                  <a:rPr lang="en-US" b="1" dirty="0"/>
                  <a:t>What is the set of signals,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𝑩</m:t>
                        </m:r>
                      </m:sub>
                    </m:sSub>
                  </m:oMath>
                </a14:m>
                <a:r>
                  <a:rPr lang="en-US" b="1" dirty="0"/>
                  <a:t>, that is optimal for G to execute?</a:t>
                </a:r>
              </a:p>
            </p:txBody>
          </p:sp>
        </mc:Choice>
        <mc:Fallback xmlns="">
          <p:sp>
            <p:nvSpPr>
              <p:cNvPr id="4" name="TextBox 3">
                <a:extLst>
                  <a:ext uri="{FF2B5EF4-FFF2-40B4-BE49-F238E27FC236}">
                    <a16:creationId xmlns:a16="http://schemas.microsoft.com/office/drawing/2014/main" id="{96445BC2-13EE-4EDD-2FF2-0E67F682309D}"/>
                  </a:ext>
                </a:extLst>
              </p:cNvPr>
              <p:cNvSpPr txBox="1">
                <a:spLocks noRot="1" noChangeAspect="1" noMove="1" noResize="1" noEditPoints="1" noAdjustHandles="1" noChangeArrowheads="1" noChangeShapeType="1" noTextEdit="1"/>
              </p:cNvSpPr>
              <p:nvPr/>
            </p:nvSpPr>
            <p:spPr>
              <a:xfrm>
                <a:off x="228600" y="369235"/>
                <a:ext cx="3576145" cy="646331"/>
              </a:xfrm>
              <a:prstGeom prst="rect">
                <a:avLst/>
              </a:prstGeom>
              <a:blipFill>
                <a:blip r:embed="rId4"/>
                <a:stretch>
                  <a:fillRect l="-1773" t="-5769" b="-11538"/>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AB6369FD-83F4-49C8-DA2F-05915DF904C0}"/>
              </a:ext>
            </a:extLst>
          </p:cNvPr>
          <p:cNvCxnSpPr>
            <a:cxnSpLocks/>
          </p:cNvCxnSpPr>
          <p:nvPr/>
        </p:nvCxnSpPr>
        <p:spPr>
          <a:xfrm>
            <a:off x="7598979" y="3197773"/>
            <a:ext cx="0" cy="693683"/>
          </a:xfrm>
          <a:prstGeom prst="straightConnector1">
            <a:avLst/>
          </a:prstGeom>
          <a:ln w="28575">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79EC918-88C4-4D3D-7776-B0445A2D00EF}"/>
                  </a:ext>
                </a:extLst>
              </p:cNvPr>
              <p:cNvSpPr txBox="1"/>
              <p:nvPr/>
            </p:nvSpPr>
            <p:spPr>
              <a:xfrm>
                <a:off x="228600" y="1909824"/>
                <a:ext cx="4196443" cy="2575898"/>
              </a:xfrm>
              <a:prstGeom prst="rect">
                <a:avLst/>
              </a:prstGeom>
              <a:noFill/>
            </p:spPr>
            <p:txBody>
              <a:bodyPr wrap="square" rtlCol="0">
                <a:spAutoFit/>
              </a:bodyPr>
              <a:lstStyle/>
              <a:p>
                <a:r>
                  <a:rPr lang="en-US" dirty="0"/>
                  <a:t>We want to ensure that the costs of a deception never outweigh the costs of taking brute force aggressive action:</a:t>
                </a: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𝑢</m:t>
                          </m:r>
                        </m:e>
                        <m:sub>
                          <m:r>
                            <a:rPr lang="en-US" b="0" i="1" smtClean="0">
                              <a:latin typeface="Cambria Math" panose="02040503050406030204" pitchFamily="18" charset="0"/>
                              <a:ea typeface="Cambria Math" panose="02040503050406030204" pitchFamily="18" charset="0"/>
                            </a:rPr>
                            <m:t>𝐵</m:t>
                          </m:r>
                        </m:sub>
                      </m:sSub>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𝐵</m:t>
                              </m:r>
                            </m:sub>
                          </m:sSub>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𝐺</m:t>
                          </m:r>
                        </m:sup>
                      </m:sSup>
                    </m:oMath>
                  </m:oMathPara>
                </a14:m>
                <a:endParaRPr lang="en-US" dirty="0"/>
              </a:p>
              <a:p>
                <a:endParaRPr lang="en-US" dirty="0"/>
              </a:p>
              <a:p>
                <a:r>
                  <a:rPr lang="en-US" dirty="0"/>
                  <a:t>We can express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𝐺</m:t>
                        </m:r>
                      </m:sup>
                    </m:sSup>
                  </m:oMath>
                </a14:m>
                <a:r>
                  <a:rPr lang="en-US" dirty="0"/>
                  <a:t> as the inverse function of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𝑅</m:t>
                        </m:r>
                      </m:sup>
                    </m:sSup>
                    <m:r>
                      <a:rPr lang="en-US" b="0" i="0" smtClean="0">
                        <a:latin typeface="Cambria Math" panose="02040503050406030204" pitchFamily="18" charset="0"/>
                        <a:ea typeface="Cambria Math" panose="02040503050406030204" pitchFamily="18" charset="0"/>
                      </a:rPr>
                      <m:t>:</m:t>
                    </m:r>
                  </m:oMath>
                </a14:m>
                <a:endParaRPr lang="en-US"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f>
                            <m:fPr>
                              <m:ctrlPr>
                                <a:rPr lang="en-US" b="0" i="1" smtClean="0">
                                  <a:latin typeface="Cambria Math" panose="02040503050406030204" pitchFamily="18" charset="0"/>
                                </a:rPr>
                              </m:ctrlPr>
                            </m:fPr>
                            <m:num>
                              <m:r>
                                <a:rPr lang="en-US" b="0" i="1" smtClean="0">
                                  <a:latin typeface="Cambria Math" panose="02040503050406030204" pitchFamily="18" charset="0"/>
                                </a:rPr>
                                <m:t>𝑥</m:t>
                              </m:r>
                            </m:num>
                            <m:den>
                              <m:r>
                                <a:rPr lang="en-US" b="0" i="1" smtClean="0">
                                  <a:latin typeface="Cambria Math" panose="02040503050406030204" pitchFamily="18" charset="0"/>
                                </a:rPr>
                                <m:t>80</m:t>
                              </m:r>
                            </m:den>
                          </m:f>
                        </m:e>
                      </m:func>
                    </m:oMath>
                  </m:oMathPara>
                </a14:m>
                <a:endParaRPr lang="en-US" dirty="0"/>
              </a:p>
            </p:txBody>
          </p:sp>
        </mc:Choice>
        <mc:Fallback xmlns="">
          <p:sp>
            <p:nvSpPr>
              <p:cNvPr id="10" name="TextBox 9">
                <a:extLst>
                  <a:ext uri="{FF2B5EF4-FFF2-40B4-BE49-F238E27FC236}">
                    <a16:creationId xmlns:a16="http://schemas.microsoft.com/office/drawing/2014/main" id="{179EC918-88C4-4D3D-7776-B0445A2D00EF}"/>
                  </a:ext>
                </a:extLst>
              </p:cNvPr>
              <p:cNvSpPr txBox="1">
                <a:spLocks noRot="1" noChangeAspect="1" noMove="1" noResize="1" noEditPoints="1" noAdjustHandles="1" noChangeArrowheads="1" noChangeShapeType="1" noTextEdit="1"/>
              </p:cNvSpPr>
              <p:nvPr/>
            </p:nvSpPr>
            <p:spPr>
              <a:xfrm>
                <a:off x="228600" y="1909824"/>
                <a:ext cx="4196443" cy="2575898"/>
              </a:xfrm>
              <a:prstGeom prst="rect">
                <a:avLst/>
              </a:prstGeom>
              <a:blipFill>
                <a:blip r:embed="rId5"/>
                <a:stretch>
                  <a:fillRect l="-1511" t="-98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B700EDA-42AC-7AE8-168C-8BF54ADE7E2F}"/>
              </a:ext>
            </a:extLst>
          </p:cNvPr>
          <p:cNvSpPr txBox="1"/>
          <p:nvPr/>
        </p:nvSpPr>
        <p:spPr>
          <a:xfrm>
            <a:off x="4305629" y="461567"/>
            <a:ext cx="3576145" cy="461665"/>
          </a:xfrm>
          <a:prstGeom prst="rect">
            <a:avLst/>
          </a:prstGeom>
          <a:noFill/>
        </p:spPr>
        <p:txBody>
          <a:bodyPr wrap="square" rtlCol="0">
            <a:spAutoFit/>
          </a:bodyPr>
          <a:lstStyle/>
          <a:p>
            <a:r>
              <a:rPr lang="en-US" sz="2400" b="1" dirty="0"/>
              <a:t>ALL OF THEM</a:t>
            </a:r>
          </a:p>
        </p:txBody>
      </p:sp>
    </p:spTree>
    <p:extLst>
      <p:ext uri="{BB962C8B-B14F-4D97-AF65-F5344CB8AC3E}">
        <p14:creationId xmlns:p14="http://schemas.microsoft.com/office/powerpoint/2010/main" val="77873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841D-FAA8-08F2-A69A-51661AAEE3D0}"/>
              </a:ext>
            </a:extLst>
          </p:cNvPr>
          <p:cNvSpPr>
            <a:spLocks noGrp="1"/>
          </p:cNvSpPr>
          <p:nvPr>
            <p:ph type="title"/>
          </p:nvPr>
        </p:nvSpPr>
        <p:spPr/>
        <p:txBody>
          <a:bodyPr/>
          <a:lstStyle/>
          <a:p>
            <a:r>
              <a:rPr lang="en-US" dirty="0"/>
              <a:t>Equilibrium Results </a:t>
            </a:r>
          </a:p>
        </p:txBody>
      </p:sp>
      <p:sp>
        <p:nvSpPr>
          <p:cNvPr id="3" name="Content Placeholder 2">
            <a:extLst>
              <a:ext uri="{FF2B5EF4-FFF2-40B4-BE49-F238E27FC236}">
                <a16:creationId xmlns:a16="http://schemas.microsoft.com/office/drawing/2014/main" id="{C8F83BB2-A6B5-CA03-1778-A38EFC4631CB}"/>
              </a:ext>
            </a:extLst>
          </p:cNvPr>
          <p:cNvSpPr>
            <a:spLocks noGrp="1"/>
          </p:cNvSpPr>
          <p:nvPr>
            <p:ph idx="1"/>
          </p:nvPr>
        </p:nvSpPr>
        <p:spPr>
          <a:xfrm>
            <a:off x="838200" y="3429000"/>
            <a:ext cx="10515600" cy="2908246"/>
          </a:xfrm>
        </p:spPr>
        <p:txBody>
          <a:bodyPr/>
          <a:lstStyle/>
          <a:p>
            <a:pPr marL="0" indent="0">
              <a:buNone/>
            </a:pPr>
            <a:r>
              <a:rPr lang="en-US" dirty="0"/>
              <a:t>What do we learn under these conditions?</a:t>
            </a:r>
          </a:p>
          <a:p>
            <a:pPr>
              <a:buFontTx/>
              <a:buChar char="-"/>
            </a:pPr>
            <a:r>
              <a:rPr lang="en-US" dirty="0"/>
              <a:t>There is a ”deceptive space” in which it is OPTIMAL for red team to accept the deception as truth</a:t>
            </a:r>
          </a:p>
          <a:p>
            <a:pPr lvl="1">
              <a:buFontTx/>
              <a:buChar char="-"/>
            </a:pPr>
            <a:r>
              <a:rPr lang="en-US" dirty="0"/>
              <a:t>Maybe it is </a:t>
            </a:r>
            <a:r>
              <a:rPr lang="en-US" i="1" dirty="0"/>
              <a:t>believed</a:t>
            </a:r>
            <a:r>
              <a:rPr lang="en-US" dirty="0"/>
              <a:t> as truth, but it doesn’t matter</a:t>
            </a:r>
          </a:p>
          <a:p>
            <a:pPr>
              <a:buFontTx/>
              <a:buChar char="-"/>
            </a:pPr>
            <a:r>
              <a:rPr lang="en-US" dirty="0"/>
              <a:t>A deception is always OPTIMAL over brute force aggression for blue team</a:t>
            </a:r>
          </a:p>
        </p:txBody>
      </p:sp>
      <p:pic>
        <p:nvPicPr>
          <p:cNvPr id="4" name="Picture 3">
            <a:extLst>
              <a:ext uri="{FF2B5EF4-FFF2-40B4-BE49-F238E27FC236}">
                <a16:creationId xmlns:a16="http://schemas.microsoft.com/office/drawing/2014/main" id="{42E3B4BE-82FF-C410-2EAD-E139DC69D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410" y="1522985"/>
            <a:ext cx="8701180" cy="1575048"/>
          </a:xfrm>
          <a:prstGeom prst="rect">
            <a:avLst/>
          </a:prstGeom>
        </p:spPr>
      </p:pic>
      <p:sp>
        <p:nvSpPr>
          <p:cNvPr id="5" name="TextBox 4">
            <a:extLst>
              <a:ext uri="{FF2B5EF4-FFF2-40B4-BE49-F238E27FC236}">
                <a16:creationId xmlns:a16="http://schemas.microsoft.com/office/drawing/2014/main" id="{486E9E12-875D-D851-64A3-5414E95F6584}"/>
              </a:ext>
            </a:extLst>
          </p:cNvPr>
          <p:cNvSpPr txBox="1"/>
          <p:nvPr/>
        </p:nvSpPr>
        <p:spPr>
          <a:xfrm>
            <a:off x="1745410" y="1468253"/>
            <a:ext cx="1040524" cy="307777"/>
          </a:xfrm>
          <a:prstGeom prst="rect">
            <a:avLst/>
          </a:prstGeom>
          <a:noFill/>
        </p:spPr>
        <p:txBody>
          <a:bodyPr wrap="square" rtlCol="0">
            <a:spAutoFit/>
          </a:bodyPr>
          <a:lstStyle/>
          <a:p>
            <a:r>
              <a:rPr lang="en-US" sz="1400" dirty="0">
                <a:solidFill>
                  <a:schemeClr val="bg1"/>
                </a:solidFill>
              </a:rPr>
              <a:t>Figure 6</a:t>
            </a:r>
          </a:p>
        </p:txBody>
      </p:sp>
    </p:spTree>
    <p:extLst>
      <p:ext uri="{BB962C8B-B14F-4D97-AF65-F5344CB8AC3E}">
        <p14:creationId xmlns:p14="http://schemas.microsoft.com/office/powerpoint/2010/main" val="345137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3B8A7-CCB2-9DEE-63A1-60A94903C32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73D8B22-28FA-A90B-488B-66DFA81E9F1E}"/>
              </a:ext>
            </a:extLst>
          </p:cNvPr>
          <p:cNvSpPr txBox="1"/>
          <p:nvPr/>
        </p:nvSpPr>
        <p:spPr>
          <a:xfrm>
            <a:off x="4808483" y="430188"/>
            <a:ext cx="2575034" cy="369332"/>
          </a:xfrm>
          <a:prstGeom prst="rect">
            <a:avLst/>
          </a:prstGeom>
          <a:noFill/>
          <a:ln w="19050">
            <a:solidFill>
              <a:schemeClr val="tx1"/>
            </a:solidFill>
          </a:ln>
        </p:spPr>
        <p:txBody>
          <a:bodyPr wrap="square" rtlCol="0">
            <a:spAutoFit/>
          </a:bodyPr>
          <a:lstStyle/>
          <a:p>
            <a:pPr algn="ctr"/>
            <a:r>
              <a:rPr lang="en-US" dirty="0"/>
              <a:t>RESEARCH QUESTION</a:t>
            </a:r>
          </a:p>
        </p:txBody>
      </p:sp>
      <p:grpSp>
        <p:nvGrpSpPr>
          <p:cNvPr id="15" name="Group 14">
            <a:extLst>
              <a:ext uri="{FF2B5EF4-FFF2-40B4-BE49-F238E27FC236}">
                <a16:creationId xmlns:a16="http://schemas.microsoft.com/office/drawing/2014/main" id="{ECC8B045-B2B1-E7DA-500E-E8AADF5DAA6B}"/>
              </a:ext>
            </a:extLst>
          </p:cNvPr>
          <p:cNvGrpSpPr/>
          <p:nvPr/>
        </p:nvGrpSpPr>
        <p:grpSpPr>
          <a:xfrm>
            <a:off x="3268726" y="1688012"/>
            <a:ext cx="5717609" cy="369332"/>
            <a:chOff x="3405361" y="1425261"/>
            <a:chExt cx="5717609" cy="369332"/>
          </a:xfrm>
        </p:grpSpPr>
        <p:sp>
          <p:nvSpPr>
            <p:cNvPr id="3" name="TextBox 2">
              <a:extLst>
                <a:ext uri="{FF2B5EF4-FFF2-40B4-BE49-F238E27FC236}">
                  <a16:creationId xmlns:a16="http://schemas.microsoft.com/office/drawing/2014/main" id="{7C8C912D-4253-69DE-B791-6C5090FDF798}"/>
                </a:ext>
              </a:extLst>
            </p:cNvPr>
            <p:cNvSpPr txBox="1"/>
            <p:nvPr/>
          </p:nvSpPr>
          <p:spPr>
            <a:xfrm>
              <a:off x="3405361" y="1425261"/>
              <a:ext cx="2575034" cy="369332"/>
            </a:xfrm>
            <a:prstGeom prst="rect">
              <a:avLst/>
            </a:prstGeom>
            <a:noFill/>
            <a:ln w="19050">
              <a:solidFill>
                <a:schemeClr val="tx1"/>
              </a:solidFill>
            </a:ln>
          </p:spPr>
          <p:txBody>
            <a:bodyPr wrap="square" rtlCol="0">
              <a:spAutoFit/>
            </a:bodyPr>
            <a:lstStyle/>
            <a:p>
              <a:pPr algn="ctr"/>
              <a:r>
                <a:rPr lang="en-US" dirty="0"/>
                <a:t>GAPS IN LITERATURE</a:t>
              </a:r>
            </a:p>
          </p:txBody>
        </p:sp>
        <p:sp>
          <p:nvSpPr>
            <p:cNvPr id="4" name="TextBox 3">
              <a:extLst>
                <a:ext uri="{FF2B5EF4-FFF2-40B4-BE49-F238E27FC236}">
                  <a16:creationId xmlns:a16="http://schemas.microsoft.com/office/drawing/2014/main" id="{39107257-80F2-A546-073E-80C8CA65046D}"/>
                </a:ext>
              </a:extLst>
            </p:cNvPr>
            <p:cNvSpPr txBox="1"/>
            <p:nvPr/>
          </p:nvSpPr>
          <p:spPr>
            <a:xfrm>
              <a:off x="6547936" y="1425261"/>
              <a:ext cx="2575034" cy="369332"/>
            </a:xfrm>
            <a:prstGeom prst="rect">
              <a:avLst/>
            </a:prstGeom>
            <a:noFill/>
            <a:ln w="19050">
              <a:solidFill>
                <a:schemeClr val="tx1"/>
              </a:solidFill>
            </a:ln>
          </p:spPr>
          <p:txBody>
            <a:bodyPr wrap="square" rtlCol="0">
              <a:spAutoFit/>
            </a:bodyPr>
            <a:lstStyle/>
            <a:p>
              <a:pPr algn="ctr"/>
              <a:r>
                <a:rPr lang="en-US" dirty="0"/>
                <a:t>HYPOTHESIS</a:t>
              </a:r>
            </a:p>
          </p:txBody>
        </p:sp>
      </p:grpSp>
      <p:sp>
        <p:nvSpPr>
          <p:cNvPr id="5" name="TextBox 4">
            <a:extLst>
              <a:ext uri="{FF2B5EF4-FFF2-40B4-BE49-F238E27FC236}">
                <a16:creationId xmlns:a16="http://schemas.microsoft.com/office/drawing/2014/main" id="{D7E22636-9AC7-F845-65A4-0D616A0A4F2E}"/>
              </a:ext>
            </a:extLst>
          </p:cNvPr>
          <p:cNvSpPr txBox="1"/>
          <p:nvPr/>
        </p:nvSpPr>
        <p:spPr>
          <a:xfrm>
            <a:off x="4808483" y="2652940"/>
            <a:ext cx="2575034" cy="923330"/>
          </a:xfrm>
          <a:prstGeom prst="rect">
            <a:avLst/>
          </a:prstGeom>
          <a:noFill/>
          <a:ln w="19050">
            <a:solidFill>
              <a:schemeClr val="tx1"/>
            </a:solidFill>
          </a:ln>
        </p:spPr>
        <p:txBody>
          <a:bodyPr wrap="square" rtlCol="0">
            <a:spAutoFit/>
          </a:bodyPr>
          <a:lstStyle/>
          <a:p>
            <a:pPr algn="ctr"/>
            <a:r>
              <a:rPr lang="en-US" dirty="0"/>
              <a:t>RESEARCH DESIGN</a:t>
            </a:r>
          </a:p>
          <a:p>
            <a:pPr algn="ctr"/>
            <a:r>
              <a:rPr lang="en-US" dirty="0"/>
              <a:t>+</a:t>
            </a:r>
          </a:p>
          <a:p>
            <a:pPr algn="ctr"/>
            <a:r>
              <a:rPr lang="en-US" dirty="0"/>
              <a:t>GAME THEORY MODEL</a:t>
            </a:r>
          </a:p>
        </p:txBody>
      </p:sp>
      <p:sp>
        <p:nvSpPr>
          <p:cNvPr id="7" name="TextBox 6">
            <a:extLst>
              <a:ext uri="{FF2B5EF4-FFF2-40B4-BE49-F238E27FC236}">
                <a16:creationId xmlns:a16="http://schemas.microsoft.com/office/drawing/2014/main" id="{5FBEC8F0-CC2D-3847-EF07-D99C7FDA9B78}"/>
              </a:ext>
            </a:extLst>
          </p:cNvPr>
          <p:cNvSpPr txBox="1"/>
          <p:nvPr/>
        </p:nvSpPr>
        <p:spPr>
          <a:xfrm>
            <a:off x="2241332" y="4334662"/>
            <a:ext cx="2937641" cy="400110"/>
          </a:xfrm>
          <a:prstGeom prst="rect">
            <a:avLst/>
          </a:prstGeom>
          <a:solidFill>
            <a:schemeClr val="accent1"/>
          </a:solidFill>
          <a:ln w="19050">
            <a:solidFill>
              <a:schemeClr val="tx1"/>
            </a:solidFill>
          </a:ln>
        </p:spPr>
        <p:txBody>
          <a:bodyPr wrap="square" rtlCol="0">
            <a:spAutoFit/>
          </a:bodyPr>
          <a:lstStyle/>
          <a:p>
            <a:pPr algn="ctr"/>
            <a:r>
              <a:rPr lang="en-US" sz="2000" dirty="0"/>
              <a:t>CASE STUDY RESULTS</a:t>
            </a:r>
          </a:p>
        </p:txBody>
      </p:sp>
      <p:sp>
        <p:nvSpPr>
          <p:cNvPr id="8" name="TextBox 7">
            <a:extLst>
              <a:ext uri="{FF2B5EF4-FFF2-40B4-BE49-F238E27FC236}">
                <a16:creationId xmlns:a16="http://schemas.microsoft.com/office/drawing/2014/main" id="{C728C15B-8925-AAA0-3F38-4DEAE4385044}"/>
              </a:ext>
            </a:extLst>
          </p:cNvPr>
          <p:cNvSpPr txBox="1"/>
          <p:nvPr/>
        </p:nvSpPr>
        <p:spPr>
          <a:xfrm>
            <a:off x="7246883" y="4297883"/>
            <a:ext cx="2575034" cy="369332"/>
          </a:xfrm>
          <a:prstGeom prst="rect">
            <a:avLst/>
          </a:prstGeom>
          <a:noFill/>
          <a:ln w="19050">
            <a:solidFill>
              <a:schemeClr val="tx1"/>
            </a:solidFill>
          </a:ln>
        </p:spPr>
        <p:txBody>
          <a:bodyPr wrap="square" rtlCol="0">
            <a:spAutoFit/>
          </a:bodyPr>
          <a:lstStyle/>
          <a:p>
            <a:pPr algn="ctr"/>
            <a:r>
              <a:rPr lang="en-US" dirty="0"/>
              <a:t>SIMULATION RESULTS</a:t>
            </a:r>
          </a:p>
        </p:txBody>
      </p:sp>
      <p:sp>
        <p:nvSpPr>
          <p:cNvPr id="9" name="TextBox 8">
            <a:extLst>
              <a:ext uri="{FF2B5EF4-FFF2-40B4-BE49-F238E27FC236}">
                <a16:creationId xmlns:a16="http://schemas.microsoft.com/office/drawing/2014/main" id="{9F44287C-CAA3-4209-64D0-FDE91BC48157}"/>
              </a:ext>
            </a:extLst>
          </p:cNvPr>
          <p:cNvSpPr txBox="1"/>
          <p:nvPr/>
        </p:nvSpPr>
        <p:spPr>
          <a:xfrm>
            <a:off x="4808483" y="5372324"/>
            <a:ext cx="2575034" cy="646331"/>
          </a:xfrm>
          <a:prstGeom prst="rect">
            <a:avLst/>
          </a:prstGeom>
          <a:noFill/>
          <a:ln w="19050">
            <a:solidFill>
              <a:schemeClr val="tx1"/>
            </a:solidFill>
          </a:ln>
        </p:spPr>
        <p:txBody>
          <a:bodyPr wrap="square" rtlCol="0">
            <a:spAutoFit/>
          </a:bodyPr>
          <a:lstStyle/>
          <a:p>
            <a:pPr algn="ctr"/>
            <a:r>
              <a:rPr lang="en-US" dirty="0"/>
              <a:t>ANALYSIS AND CONCLUSIONS</a:t>
            </a:r>
          </a:p>
        </p:txBody>
      </p:sp>
      <p:cxnSp>
        <p:nvCxnSpPr>
          <p:cNvPr id="11" name="Straight Connector 10">
            <a:extLst>
              <a:ext uri="{FF2B5EF4-FFF2-40B4-BE49-F238E27FC236}">
                <a16:creationId xmlns:a16="http://schemas.microsoft.com/office/drawing/2014/main" id="{02A48185-2526-19FD-B904-0D44759BF202}"/>
              </a:ext>
            </a:extLst>
          </p:cNvPr>
          <p:cNvCxnSpPr>
            <a:cxnSpLocks/>
            <a:endCxn id="4" idx="1"/>
          </p:cNvCxnSpPr>
          <p:nvPr/>
        </p:nvCxnSpPr>
        <p:spPr>
          <a:xfrm>
            <a:off x="5843760" y="1872678"/>
            <a:ext cx="567541" cy="0"/>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5B5E4144-0694-F04E-6970-7C42550415ED}"/>
              </a:ext>
            </a:extLst>
          </p:cNvPr>
          <p:cNvCxnSpPr>
            <a:cxnSpLocks/>
            <a:stCxn id="2" idx="2"/>
          </p:cNvCxnSpPr>
          <p:nvPr/>
        </p:nvCxnSpPr>
        <p:spPr>
          <a:xfrm>
            <a:off x="6096000" y="799520"/>
            <a:ext cx="0" cy="1073158"/>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9D762F28-B09F-9C8B-78BE-C1A8EF39443C}"/>
              </a:ext>
            </a:extLst>
          </p:cNvPr>
          <p:cNvCxnSpPr>
            <a:cxnSpLocks/>
            <a:endCxn id="5" idx="0"/>
          </p:cNvCxnSpPr>
          <p:nvPr/>
        </p:nvCxnSpPr>
        <p:spPr>
          <a:xfrm>
            <a:off x="6096000" y="1872678"/>
            <a:ext cx="0" cy="780262"/>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219E1339-8AD6-AB35-13DB-D389A6B04145}"/>
              </a:ext>
            </a:extLst>
          </p:cNvPr>
          <p:cNvCxnSpPr>
            <a:cxnSpLocks/>
          </p:cNvCxnSpPr>
          <p:nvPr/>
        </p:nvCxnSpPr>
        <p:spPr>
          <a:xfrm flipH="1">
            <a:off x="3836276" y="3576270"/>
            <a:ext cx="2254469" cy="721613"/>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097B686D-8E9B-7FC4-E579-09FC7899BB36}"/>
              </a:ext>
            </a:extLst>
          </p:cNvPr>
          <p:cNvCxnSpPr>
            <a:cxnSpLocks/>
            <a:endCxn id="8" idx="0"/>
          </p:cNvCxnSpPr>
          <p:nvPr/>
        </p:nvCxnSpPr>
        <p:spPr>
          <a:xfrm>
            <a:off x="6048704" y="3581750"/>
            <a:ext cx="2485696" cy="716133"/>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70422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6389-0670-B4C9-C3CA-472A32213FAE}"/>
              </a:ext>
            </a:extLst>
          </p:cNvPr>
          <p:cNvSpPr>
            <a:spLocks noGrp="1"/>
          </p:cNvSpPr>
          <p:nvPr>
            <p:ph type="title"/>
          </p:nvPr>
        </p:nvSpPr>
        <p:spPr/>
        <p:txBody>
          <a:bodyPr/>
          <a:lstStyle/>
          <a:p>
            <a:r>
              <a:rPr lang="en-US" dirty="0"/>
              <a:t>Operation Desert Storm as a Case Study</a:t>
            </a:r>
          </a:p>
        </p:txBody>
      </p:sp>
      <p:sp>
        <p:nvSpPr>
          <p:cNvPr id="3" name="Content Placeholder 2">
            <a:extLst>
              <a:ext uri="{FF2B5EF4-FFF2-40B4-BE49-F238E27FC236}">
                <a16:creationId xmlns:a16="http://schemas.microsoft.com/office/drawing/2014/main" id="{6D56D27F-F256-3127-306C-ACE06890B8AB}"/>
              </a:ext>
            </a:extLst>
          </p:cNvPr>
          <p:cNvSpPr>
            <a:spLocks noGrp="1"/>
          </p:cNvSpPr>
          <p:nvPr>
            <p:ph idx="1"/>
          </p:nvPr>
        </p:nvSpPr>
        <p:spPr>
          <a:xfrm>
            <a:off x="7830206" y="1604669"/>
            <a:ext cx="4184315" cy="4351338"/>
          </a:xfrm>
        </p:spPr>
        <p:txBody>
          <a:bodyPr>
            <a:normAutofit fontScale="92500" lnSpcReduction="10000"/>
          </a:bodyPr>
          <a:lstStyle/>
          <a:p>
            <a:pPr marL="0" indent="0">
              <a:buNone/>
            </a:pPr>
            <a:r>
              <a:rPr lang="en-US" dirty="0"/>
              <a:t>Marine Corps Deception Manual </a:t>
            </a:r>
          </a:p>
          <a:p>
            <a:pPr marL="342900" marR="0" lvl="0" indent="-342900">
              <a:buFont typeface="+mj-lt"/>
              <a:buAutoNum type="arabicParenR"/>
            </a:pPr>
            <a:r>
              <a:rPr lang="en-US" sz="1800" i="1" kern="100" dirty="0">
                <a:effectLst/>
                <a:latin typeface="Times New Roman" panose="02020603050405020304" pitchFamily="18" charset="0"/>
                <a:ea typeface="PMingLiU" panose="02020500000000000000" pitchFamily="18" charset="-120"/>
                <a:cs typeface="Times New Roman" panose="02020603050405020304" pitchFamily="18" charset="0"/>
              </a:rPr>
              <a:t>An increase or decrease in preparation of defensive positions (implying a period of static activity).</a:t>
            </a:r>
            <a:endParaRPr lang="en-US"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342900" marR="0" lvl="0" indent="-342900">
              <a:buFont typeface="+mj-lt"/>
              <a:buAutoNum type="arabicParenR"/>
            </a:pPr>
            <a:r>
              <a:rPr lang="en-US" sz="1800" i="1" kern="100" dirty="0">
                <a:effectLst/>
                <a:latin typeface="Times New Roman" panose="02020603050405020304" pitchFamily="18" charset="0"/>
                <a:ea typeface="PMingLiU" panose="02020500000000000000" pitchFamily="18" charset="-120"/>
                <a:cs typeface="Times New Roman" panose="02020603050405020304" pitchFamily="18" charset="0"/>
              </a:rPr>
              <a:t>An increase or decrease in adversary intelligence collection in the vicinity of our main axis of advance at the expense of other sectors (is the adversary indicating an interest?).</a:t>
            </a:r>
            <a:endParaRPr lang="en-US"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342900" marR="0" lvl="0" indent="-342900">
              <a:buFont typeface="+mj-lt"/>
              <a:buAutoNum type="arabicParenR"/>
            </a:pPr>
            <a:r>
              <a:rPr lang="en-US" sz="1800" i="1" kern="100" dirty="0">
                <a:effectLst/>
                <a:latin typeface="Times New Roman" panose="02020603050405020304" pitchFamily="18" charset="0"/>
                <a:ea typeface="PMingLiU" panose="02020500000000000000" pitchFamily="18" charset="-120"/>
                <a:cs typeface="Times New Roman" panose="02020603050405020304" pitchFamily="18" charset="0"/>
              </a:rPr>
              <a:t>An increase or decrease in route reconnaissance toward the friendly sector by armored reserve units or leadership (is this pending or an active branch plan?).</a:t>
            </a:r>
            <a:endParaRPr lang="en-US"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342900" marR="0" lvl="0" indent="-342900">
              <a:buFont typeface="+mj-lt"/>
              <a:buAutoNum type="arabicParenR"/>
            </a:pPr>
            <a:r>
              <a:rPr lang="en-US" sz="1800" i="1" kern="100" dirty="0">
                <a:effectLst/>
                <a:latin typeface="Times New Roman" panose="02020603050405020304" pitchFamily="18" charset="0"/>
                <a:ea typeface="PMingLiU" panose="02020500000000000000" pitchFamily="18" charset="-120"/>
                <a:cs typeface="Times New Roman" panose="02020603050405020304" pitchFamily="18" charset="0"/>
              </a:rPr>
              <a:t>An increase or decrease in battle drill or movement rehearsal by the adversary reserve.</a:t>
            </a:r>
            <a:endParaRPr lang="en-US"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0" indent="0">
              <a:buNone/>
            </a:pPr>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8B988A0-7978-29A5-9F5C-36CF5EB6331C}"/>
                  </a:ext>
                </a:extLst>
              </p:cNvPr>
              <p:cNvSpPr txBox="1"/>
              <p:nvPr/>
            </p:nvSpPr>
            <p:spPr>
              <a:xfrm>
                <a:off x="838200" y="1506022"/>
                <a:ext cx="6030411" cy="1200329"/>
              </a:xfrm>
              <a:prstGeom prst="rect">
                <a:avLst/>
              </a:prstGeom>
              <a:noFill/>
            </p:spPr>
            <p:txBody>
              <a:bodyPr wrap="square" rtlCol="0">
                <a:spAutoFit/>
              </a:bodyPr>
              <a:lstStyle/>
              <a:p>
                <a:r>
                  <a:rPr lang="en-US" dirty="0"/>
                  <a:t>How do we operationalize the model variables?</a:t>
                </a:r>
              </a:p>
              <a:p>
                <a:r>
                  <a:rPr lang="en-US" dirty="0"/>
                  <a:t>1)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e>
                    </m:d>
                  </m:oMath>
                </a14:m>
                <a:endParaRPr lang="en-US" b="0" dirty="0"/>
              </a:p>
              <a:p>
                <a:r>
                  <a:rPr lang="en-US" dirty="0"/>
                  <a:t>2)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e>
                    </m:d>
                  </m:oMath>
                </a14:m>
                <a:endParaRPr lang="en-US" dirty="0"/>
              </a:p>
              <a:p>
                <a:r>
                  <a:rPr lang="en-US" dirty="0"/>
                  <a:t>3) </a:t>
                </a:r>
                <a14:m>
                  <m:oMath xmlns:m="http://schemas.openxmlformats.org/officeDocument/2006/math">
                    <m:r>
                      <a:rPr lang="en-US" i="1" smtClean="0">
                        <a:latin typeface="Cambria Math" panose="02040503050406030204" pitchFamily="18" charset="0"/>
                        <a:ea typeface="Cambria Math" panose="02040503050406030204" pitchFamily="18" charset="0"/>
                      </a:rPr>
                      <m:t>𝛼</m:t>
                    </m:r>
                    <m:r>
                      <m:rPr>
                        <m:nor/>
                      </m:rPr>
                      <a:rPr lang="en-US" b="0" i="0" smtClean="0">
                        <a:latin typeface="Cambria Math" panose="02040503050406030204" pitchFamily="18" charset="0"/>
                        <a:ea typeface="Cambria Math" panose="02040503050406030204" pitchFamily="18" charset="0"/>
                      </a:rPr>
                      <m:t> </m:t>
                    </m:r>
                    <m:r>
                      <m:rPr>
                        <m:nor/>
                      </m:rPr>
                      <a:rPr lang="en-US" b="0" i="0" smtClean="0">
                        <a:latin typeface="Cambria Math" panose="02040503050406030204" pitchFamily="18" charset="0"/>
                        <a:ea typeface="Cambria Math" panose="02040503050406030204" pitchFamily="18" charset="0"/>
                      </a:rPr>
                      <m:t>costs</m:t>
                    </m:r>
                  </m:oMath>
                </a14:m>
                <a:endParaRPr lang="en-US" dirty="0"/>
              </a:p>
            </p:txBody>
          </p:sp>
        </mc:Choice>
        <mc:Fallback xmlns="">
          <p:sp>
            <p:nvSpPr>
              <p:cNvPr id="5" name="TextBox 4">
                <a:extLst>
                  <a:ext uri="{FF2B5EF4-FFF2-40B4-BE49-F238E27FC236}">
                    <a16:creationId xmlns:a16="http://schemas.microsoft.com/office/drawing/2014/main" id="{B8B988A0-7978-29A5-9F5C-36CF5EB6331C}"/>
                  </a:ext>
                </a:extLst>
              </p:cNvPr>
              <p:cNvSpPr txBox="1">
                <a:spLocks noRot="1" noChangeAspect="1" noMove="1" noResize="1" noEditPoints="1" noAdjustHandles="1" noChangeArrowheads="1" noChangeShapeType="1" noTextEdit="1"/>
              </p:cNvSpPr>
              <p:nvPr/>
            </p:nvSpPr>
            <p:spPr>
              <a:xfrm>
                <a:off x="838200" y="1506022"/>
                <a:ext cx="6030411" cy="1200329"/>
              </a:xfrm>
              <a:prstGeom prst="rect">
                <a:avLst/>
              </a:prstGeom>
              <a:blipFill>
                <a:blip r:embed="rId2"/>
                <a:stretch>
                  <a:fillRect l="-1053" t="-2083" b="-7292"/>
                </a:stretch>
              </a:blipFill>
            </p:spPr>
            <p:txBody>
              <a:bodyPr/>
              <a:lstStyle/>
              <a:p>
                <a:r>
                  <a:rPr lang="en-US">
                    <a:noFill/>
                  </a:rPr>
                  <a:t> </a:t>
                </a:r>
              </a:p>
            </p:txBody>
          </p:sp>
        </mc:Fallback>
      </mc:AlternateContent>
      <p:sp>
        <p:nvSpPr>
          <p:cNvPr id="8" name="Content Placeholder 2">
            <a:extLst>
              <a:ext uri="{FF2B5EF4-FFF2-40B4-BE49-F238E27FC236}">
                <a16:creationId xmlns:a16="http://schemas.microsoft.com/office/drawing/2014/main" id="{DD1AF722-E643-6B95-0FC6-7937E4AE8AD7}"/>
              </a:ext>
            </a:extLst>
          </p:cNvPr>
          <p:cNvSpPr txBox="1">
            <a:spLocks/>
          </p:cNvSpPr>
          <p:nvPr/>
        </p:nvSpPr>
        <p:spPr>
          <a:xfrm>
            <a:off x="838200" y="4151650"/>
            <a:ext cx="4196787" cy="165860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t>Marine Corps Deception Manual </a:t>
            </a:r>
          </a:p>
          <a:p>
            <a:pPr marL="514350" indent="-514350">
              <a:buFont typeface="Arial" panose="020B0604020202020204" pitchFamily="34" charset="0"/>
              <a:buAutoNum type="arabicParenR"/>
            </a:pPr>
            <a:r>
              <a:rPr lang="en-US" sz="1700" i="1" dirty="0"/>
              <a:t>Administrative costs</a:t>
            </a:r>
          </a:p>
          <a:p>
            <a:pPr marL="514350" indent="-514350">
              <a:buFont typeface="Arial" panose="020B0604020202020204" pitchFamily="34" charset="0"/>
              <a:buAutoNum type="arabicParenR"/>
            </a:pPr>
            <a:r>
              <a:rPr lang="en-US" sz="1700" i="1" dirty="0"/>
              <a:t>Technical costs</a:t>
            </a:r>
          </a:p>
          <a:p>
            <a:pPr marL="514350" indent="-514350">
              <a:buFont typeface="Arial" panose="020B0604020202020204" pitchFamily="34" charset="0"/>
              <a:buAutoNum type="arabicParenR"/>
            </a:pPr>
            <a:r>
              <a:rPr lang="en-US" sz="1700" i="1" dirty="0"/>
              <a:t>Personnel costs</a:t>
            </a:r>
          </a:p>
        </p:txBody>
      </p:sp>
      <p:sp>
        <p:nvSpPr>
          <p:cNvPr id="4" name="TextBox 3">
            <a:extLst>
              <a:ext uri="{FF2B5EF4-FFF2-40B4-BE49-F238E27FC236}">
                <a16:creationId xmlns:a16="http://schemas.microsoft.com/office/drawing/2014/main" id="{DF3FE3B3-B455-6794-945E-E6E4899F0B16}"/>
              </a:ext>
            </a:extLst>
          </p:cNvPr>
          <p:cNvSpPr txBox="1"/>
          <p:nvPr/>
        </p:nvSpPr>
        <p:spPr>
          <a:xfrm>
            <a:off x="5202621" y="5164226"/>
            <a:ext cx="2480442" cy="923330"/>
          </a:xfrm>
          <a:prstGeom prst="rect">
            <a:avLst/>
          </a:prstGeom>
          <a:noFill/>
        </p:spPr>
        <p:txBody>
          <a:bodyPr wrap="square" rtlCol="0">
            <a:spAutoFit/>
          </a:bodyPr>
          <a:lstStyle/>
          <a:p>
            <a:r>
              <a:rPr lang="en-US" dirty="0"/>
              <a:t>Increased battle drill behavior around Baghdad +25%</a:t>
            </a:r>
          </a:p>
        </p:txBody>
      </p:sp>
      <p:sp>
        <p:nvSpPr>
          <p:cNvPr id="7" name="TextBox 6">
            <a:extLst>
              <a:ext uri="{FF2B5EF4-FFF2-40B4-BE49-F238E27FC236}">
                <a16:creationId xmlns:a16="http://schemas.microsoft.com/office/drawing/2014/main" id="{0C5BF4FC-984C-E44D-4603-C97B3FBAE936}"/>
              </a:ext>
            </a:extLst>
          </p:cNvPr>
          <p:cNvSpPr txBox="1"/>
          <p:nvPr/>
        </p:nvSpPr>
        <p:spPr>
          <a:xfrm>
            <a:off x="5202621" y="2377715"/>
            <a:ext cx="3008901" cy="646331"/>
          </a:xfrm>
          <a:prstGeom prst="rect">
            <a:avLst/>
          </a:prstGeom>
          <a:noFill/>
        </p:spPr>
        <p:txBody>
          <a:bodyPr wrap="square">
            <a:spAutoFit/>
          </a:bodyPr>
          <a:lstStyle/>
          <a:p>
            <a:r>
              <a:rPr lang="en-US" dirty="0"/>
              <a:t>Forces moved towards Kuwait border -25%</a:t>
            </a:r>
          </a:p>
        </p:txBody>
      </p:sp>
      <p:sp>
        <p:nvSpPr>
          <p:cNvPr id="10" name="TextBox 9">
            <a:extLst>
              <a:ext uri="{FF2B5EF4-FFF2-40B4-BE49-F238E27FC236}">
                <a16:creationId xmlns:a16="http://schemas.microsoft.com/office/drawing/2014/main" id="{75A5F1DA-5A92-C268-345B-A656458048BC}"/>
              </a:ext>
            </a:extLst>
          </p:cNvPr>
          <p:cNvSpPr txBox="1"/>
          <p:nvPr/>
        </p:nvSpPr>
        <p:spPr>
          <a:xfrm>
            <a:off x="5207611" y="3105031"/>
            <a:ext cx="2711669" cy="923330"/>
          </a:xfrm>
          <a:prstGeom prst="rect">
            <a:avLst/>
          </a:prstGeom>
          <a:noFill/>
        </p:spPr>
        <p:txBody>
          <a:bodyPr wrap="square">
            <a:spAutoFit/>
          </a:bodyPr>
          <a:lstStyle/>
          <a:p>
            <a:r>
              <a:rPr lang="en-US" dirty="0"/>
              <a:t>Adversary increased intelligence collection of deceptive material -25%</a:t>
            </a:r>
          </a:p>
        </p:txBody>
      </p:sp>
      <p:sp>
        <p:nvSpPr>
          <p:cNvPr id="12" name="TextBox 11">
            <a:extLst>
              <a:ext uri="{FF2B5EF4-FFF2-40B4-BE49-F238E27FC236}">
                <a16:creationId xmlns:a16="http://schemas.microsoft.com/office/drawing/2014/main" id="{11CDD6C8-A699-C59E-3BDF-13F4A9F4C9EC}"/>
              </a:ext>
            </a:extLst>
          </p:cNvPr>
          <p:cNvSpPr txBox="1"/>
          <p:nvPr/>
        </p:nvSpPr>
        <p:spPr>
          <a:xfrm>
            <a:off x="5202621" y="4240896"/>
            <a:ext cx="2575034" cy="923330"/>
          </a:xfrm>
          <a:prstGeom prst="rect">
            <a:avLst/>
          </a:prstGeom>
          <a:noFill/>
        </p:spPr>
        <p:txBody>
          <a:bodyPr wrap="square">
            <a:spAutoFit/>
          </a:bodyPr>
          <a:lstStyle/>
          <a:p>
            <a:r>
              <a:rPr lang="en-US" dirty="0"/>
              <a:t>Forces around Baghdad remained constant, </a:t>
            </a:r>
          </a:p>
          <a:p>
            <a:r>
              <a:rPr lang="en-US" dirty="0"/>
              <a:t>-25%</a:t>
            </a:r>
          </a:p>
        </p:txBody>
      </p:sp>
      <p:sp>
        <p:nvSpPr>
          <p:cNvPr id="13" name="TextBox 12">
            <a:extLst>
              <a:ext uri="{FF2B5EF4-FFF2-40B4-BE49-F238E27FC236}">
                <a16:creationId xmlns:a16="http://schemas.microsoft.com/office/drawing/2014/main" id="{4A02EB18-6FC0-27F0-6374-7BEDFE2D45B7}"/>
              </a:ext>
            </a:extLst>
          </p:cNvPr>
          <p:cNvSpPr txBox="1"/>
          <p:nvPr/>
        </p:nvSpPr>
        <p:spPr>
          <a:xfrm>
            <a:off x="838200" y="2873459"/>
            <a:ext cx="3618186" cy="1477328"/>
          </a:xfrm>
          <a:prstGeom prst="rect">
            <a:avLst/>
          </a:prstGeom>
          <a:noFill/>
        </p:spPr>
        <p:txBody>
          <a:bodyPr wrap="square" rtlCol="0">
            <a:spAutoFit/>
          </a:bodyPr>
          <a:lstStyle/>
          <a:p>
            <a:r>
              <a:rPr lang="en-US" dirty="0"/>
              <a:t>Goal: reinforcing Iraqi belief that U.S. forces would mainly attack Kuwait</a:t>
            </a:r>
          </a:p>
          <a:p>
            <a:endParaRPr lang="en-US" dirty="0"/>
          </a:p>
          <a:p>
            <a:endParaRPr lang="en-US" dirty="0"/>
          </a:p>
        </p:txBody>
      </p:sp>
      <p:cxnSp>
        <p:nvCxnSpPr>
          <p:cNvPr id="15" name="Straight Arrow Connector 14">
            <a:extLst>
              <a:ext uri="{FF2B5EF4-FFF2-40B4-BE49-F238E27FC236}">
                <a16:creationId xmlns:a16="http://schemas.microsoft.com/office/drawing/2014/main" id="{F3BB917F-9D28-3E8E-EFE3-F1D03379D95C}"/>
              </a:ext>
            </a:extLst>
          </p:cNvPr>
          <p:cNvCxnSpPr/>
          <p:nvPr/>
        </p:nvCxnSpPr>
        <p:spPr>
          <a:xfrm flipH="1">
            <a:off x="7409793" y="2753430"/>
            <a:ext cx="509487"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604F864-3270-040D-8D7D-A29390BAEE34}"/>
              </a:ext>
            </a:extLst>
          </p:cNvPr>
          <p:cNvCxnSpPr>
            <a:cxnSpLocks/>
          </p:cNvCxnSpPr>
          <p:nvPr/>
        </p:nvCxnSpPr>
        <p:spPr>
          <a:xfrm flipH="1">
            <a:off x="7777655" y="3612123"/>
            <a:ext cx="36991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3C91A53E-B744-91DD-0D89-777C8886985F}"/>
              </a:ext>
            </a:extLst>
          </p:cNvPr>
          <p:cNvCxnSpPr/>
          <p:nvPr/>
        </p:nvCxnSpPr>
        <p:spPr>
          <a:xfrm flipH="1">
            <a:off x="7453123" y="4676005"/>
            <a:ext cx="509487"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6C8C8166-9C52-2F36-FE1E-5F967EEC2BAF}"/>
              </a:ext>
            </a:extLst>
          </p:cNvPr>
          <p:cNvCxnSpPr/>
          <p:nvPr/>
        </p:nvCxnSpPr>
        <p:spPr>
          <a:xfrm flipH="1">
            <a:off x="7453123" y="5609845"/>
            <a:ext cx="509487"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308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oster of a military unit&#10;&#10;Description automatically generated with medium confidence">
            <a:extLst>
              <a:ext uri="{FF2B5EF4-FFF2-40B4-BE49-F238E27FC236}">
                <a16:creationId xmlns:a16="http://schemas.microsoft.com/office/drawing/2014/main" id="{A64C5CAE-0B15-8537-4B31-B9C88E957EDF}"/>
              </a:ext>
            </a:extLst>
          </p:cNvPr>
          <p:cNvPicPr>
            <a:picLocks noGrp="1" noRot="1" noChangeAspect="1" noMove="1" noResize="1" noEditPoints="1" noAdjustHandles="1" noChangeArrowheads="1" noChangeShapeType="1" noCrop="1"/>
          </p:cNvPicPr>
          <p:nvPr/>
        </p:nvPicPr>
        <p:blipFill>
          <a:blip r:embed="rId2"/>
          <a:stretch>
            <a:fillRect/>
          </a:stretch>
        </p:blipFill>
        <p:spPr>
          <a:xfrm>
            <a:off x="362028" y="502414"/>
            <a:ext cx="7772400" cy="5853171"/>
          </a:xfrm>
          <a:prstGeom prst="rect">
            <a:avLst/>
          </a:prstGeom>
        </p:spPr>
      </p:pic>
      <p:sp>
        <p:nvSpPr>
          <p:cNvPr id="3" name="Rectangle 2">
            <a:extLst>
              <a:ext uri="{FF2B5EF4-FFF2-40B4-BE49-F238E27FC236}">
                <a16:creationId xmlns:a16="http://schemas.microsoft.com/office/drawing/2014/main" id="{C6F6EE6A-4A2D-46C1-B157-B53FA0D33C63}"/>
              </a:ext>
            </a:extLst>
          </p:cNvPr>
          <p:cNvSpPr/>
          <p:nvPr/>
        </p:nvSpPr>
        <p:spPr>
          <a:xfrm>
            <a:off x="1643605" y="1516284"/>
            <a:ext cx="1400537" cy="114589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746BE1D8-8A79-E8E1-7A8B-0F21D66FA681}"/>
              </a:ext>
            </a:extLst>
          </p:cNvPr>
          <p:cNvCxnSpPr>
            <a:cxnSpLocks/>
            <a:stCxn id="3" idx="3"/>
            <a:endCxn id="15" idx="1"/>
          </p:cNvCxnSpPr>
          <p:nvPr/>
        </p:nvCxnSpPr>
        <p:spPr>
          <a:xfrm>
            <a:off x="3044142" y="2089231"/>
            <a:ext cx="6041985" cy="69080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FB52B6B7-2096-8545-EDB4-6929C21E32B2}"/>
              </a:ext>
            </a:extLst>
          </p:cNvPr>
          <p:cNvCxnSpPr>
            <a:cxnSpLocks/>
            <a:stCxn id="4" idx="3"/>
          </p:cNvCxnSpPr>
          <p:nvPr/>
        </p:nvCxnSpPr>
        <p:spPr>
          <a:xfrm>
            <a:off x="6724891" y="839165"/>
            <a:ext cx="2685327" cy="21413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9236143-45D0-BB44-73A1-F01467A3E76F}"/>
                  </a:ext>
                </a:extLst>
              </p:cNvPr>
              <p:cNvSpPr txBox="1"/>
              <p:nvPr/>
            </p:nvSpPr>
            <p:spPr>
              <a:xfrm>
                <a:off x="9466807" y="453132"/>
                <a:ext cx="2558005" cy="1653401"/>
              </a:xfrm>
              <a:prstGeom prst="rect">
                <a:avLst/>
              </a:prstGeom>
              <a:noFill/>
            </p:spPr>
            <p:txBody>
              <a:bodyPr wrap="square" rtlCol="0">
                <a:spAutoFit/>
              </a:bodyPr>
              <a:lstStyle/>
              <a:p>
                <a:r>
                  <a:rPr lang="en-US" dirty="0"/>
                  <a:t>Costs have to be proportional to personnel: </a:t>
                </a:r>
              </a:p>
              <a:p>
                <a14:m>
                  <m:oMath xmlns:m="http://schemas.openxmlformats.org/officeDocument/2006/math">
                    <m:f>
                      <m:fPr>
                        <m:ctrlPr>
                          <a:rPr lang="en-US"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300</m:t>
                            </m:r>
                          </m:e>
                          <m:sup>
                            <m:r>
                              <a:rPr lang="en-US" i="1">
                                <a:latin typeface="Cambria Math" panose="02040503050406030204" pitchFamily="18" charset="0"/>
                              </a:rPr>
                              <m:t>2</m:t>
                            </m:r>
                          </m:sup>
                        </m:sSup>
                      </m:num>
                      <m:den>
                        <m:r>
                          <a:rPr lang="en-US" b="0" i="1" smtClean="0">
                            <a:latin typeface="Cambria Math" panose="02040503050406030204" pitchFamily="18" charset="0"/>
                          </a:rPr>
                          <m:t>650,000</m:t>
                        </m:r>
                      </m:den>
                    </m:f>
                    <m:r>
                      <a:rPr lang="en-US" b="0" i="1" smtClean="0">
                        <a:latin typeface="Cambria Math" panose="02040503050406030204" pitchFamily="18" charset="0"/>
                      </a:rPr>
                      <m:t>=1.38%</m:t>
                    </m:r>
                  </m:oMath>
                </a14:m>
                <a:r>
                  <a:rPr lang="en-US" dirty="0"/>
                  <a:t> </a:t>
                </a: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=0.40 </m:t>
                      </m:r>
                    </m:oMath>
                  </m:oMathPara>
                </a14:m>
                <a:endParaRPr lang="en-US" dirty="0"/>
              </a:p>
            </p:txBody>
          </p:sp>
        </mc:Choice>
        <mc:Fallback xmlns="">
          <p:sp>
            <p:nvSpPr>
              <p:cNvPr id="14" name="TextBox 13">
                <a:extLst>
                  <a:ext uri="{FF2B5EF4-FFF2-40B4-BE49-F238E27FC236}">
                    <a16:creationId xmlns:a16="http://schemas.microsoft.com/office/drawing/2014/main" id="{B9236143-45D0-BB44-73A1-F01467A3E76F}"/>
                  </a:ext>
                </a:extLst>
              </p:cNvPr>
              <p:cNvSpPr txBox="1">
                <a:spLocks noRot="1" noChangeAspect="1" noMove="1" noResize="1" noEditPoints="1" noAdjustHandles="1" noChangeArrowheads="1" noChangeShapeType="1" noTextEdit="1"/>
              </p:cNvSpPr>
              <p:nvPr/>
            </p:nvSpPr>
            <p:spPr>
              <a:xfrm>
                <a:off x="9466807" y="453132"/>
                <a:ext cx="2558005" cy="1653401"/>
              </a:xfrm>
              <a:prstGeom prst="rect">
                <a:avLst/>
              </a:prstGeom>
              <a:blipFill>
                <a:blip r:embed="rId3"/>
                <a:stretch>
                  <a:fillRect l="-1970" t="-1515"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83829B4-AB19-3D7A-4BE6-E72EFCA7EBB5}"/>
                  </a:ext>
                </a:extLst>
              </p:cNvPr>
              <p:cNvSpPr txBox="1"/>
              <p:nvPr/>
            </p:nvSpPr>
            <p:spPr>
              <a:xfrm>
                <a:off x="9086127" y="2318370"/>
                <a:ext cx="2326512" cy="923330"/>
              </a:xfrm>
              <a:prstGeom prst="rect">
                <a:avLst/>
              </a:prstGeom>
              <a:noFill/>
            </p:spPr>
            <p:txBody>
              <a:bodyPr wrap="square" rtlCol="0">
                <a:spAutoFit/>
              </a:bodyPr>
              <a:lstStyle/>
              <a:p>
                <a:r>
                  <a:rPr lang="en-US" dirty="0"/>
                  <a:t>Technical costs are related to tanks </a:t>
                </a: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=0.20</m:t>
                      </m:r>
                    </m:oMath>
                  </m:oMathPara>
                </a14:m>
                <a:endParaRPr lang="en-US" dirty="0"/>
              </a:p>
            </p:txBody>
          </p:sp>
        </mc:Choice>
        <mc:Fallback xmlns="">
          <p:sp>
            <p:nvSpPr>
              <p:cNvPr id="15" name="TextBox 14">
                <a:extLst>
                  <a:ext uri="{FF2B5EF4-FFF2-40B4-BE49-F238E27FC236}">
                    <a16:creationId xmlns:a16="http://schemas.microsoft.com/office/drawing/2014/main" id="{383829B4-AB19-3D7A-4BE6-E72EFCA7EBB5}"/>
                  </a:ext>
                </a:extLst>
              </p:cNvPr>
              <p:cNvSpPr txBox="1">
                <a:spLocks noRot="1" noChangeAspect="1" noMove="1" noResize="1" noEditPoints="1" noAdjustHandles="1" noChangeArrowheads="1" noChangeShapeType="1" noTextEdit="1"/>
              </p:cNvSpPr>
              <p:nvPr/>
            </p:nvSpPr>
            <p:spPr>
              <a:xfrm>
                <a:off x="9086127" y="2318370"/>
                <a:ext cx="2326512" cy="923330"/>
              </a:xfrm>
              <a:prstGeom prst="rect">
                <a:avLst/>
              </a:prstGeom>
              <a:blipFill>
                <a:blip r:embed="rId4"/>
                <a:stretch>
                  <a:fillRect l="-2174" t="-2703"/>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FD3D121A-9755-1B82-7348-DC5B2BB74346}"/>
              </a:ext>
            </a:extLst>
          </p:cNvPr>
          <p:cNvGrpSpPr/>
          <p:nvPr/>
        </p:nvGrpSpPr>
        <p:grpSpPr>
          <a:xfrm>
            <a:off x="1099596" y="625033"/>
            <a:ext cx="5625295" cy="5069711"/>
            <a:chOff x="1099596" y="625033"/>
            <a:chExt cx="5625295" cy="5069711"/>
          </a:xfrm>
        </p:grpSpPr>
        <p:sp>
          <p:nvSpPr>
            <p:cNvPr id="4" name="Rectangle 3">
              <a:extLst>
                <a:ext uri="{FF2B5EF4-FFF2-40B4-BE49-F238E27FC236}">
                  <a16:creationId xmlns:a16="http://schemas.microsoft.com/office/drawing/2014/main" id="{FA908FD4-4469-293E-BF8D-AC2FF66600A4}"/>
                </a:ext>
              </a:extLst>
            </p:cNvPr>
            <p:cNvSpPr/>
            <p:nvPr/>
          </p:nvSpPr>
          <p:spPr>
            <a:xfrm>
              <a:off x="4695463" y="625033"/>
              <a:ext cx="2029428" cy="4282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D06E6CD-4F61-3E5C-0140-8EA75DFDAAFF}"/>
                </a:ext>
              </a:extLst>
            </p:cNvPr>
            <p:cNvSpPr/>
            <p:nvPr/>
          </p:nvSpPr>
          <p:spPr>
            <a:xfrm>
              <a:off x="1099596" y="5521124"/>
              <a:ext cx="1169043" cy="1736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Arrow Connector 18">
            <a:extLst>
              <a:ext uri="{FF2B5EF4-FFF2-40B4-BE49-F238E27FC236}">
                <a16:creationId xmlns:a16="http://schemas.microsoft.com/office/drawing/2014/main" id="{F4DA94FA-A9DF-4E9B-CCE0-CED3AF9B16BD}"/>
              </a:ext>
            </a:extLst>
          </p:cNvPr>
          <p:cNvCxnSpPr>
            <a:cxnSpLocks/>
          </p:cNvCxnSpPr>
          <p:nvPr/>
        </p:nvCxnSpPr>
        <p:spPr>
          <a:xfrm flipV="1">
            <a:off x="1790218" y="1175916"/>
            <a:ext cx="7527402" cy="4345208"/>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4D05963-8EB5-876D-7F52-F89502D5990A}"/>
              </a:ext>
            </a:extLst>
          </p:cNvPr>
          <p:cNvCxnSpPr/>
          <p:nvPr/>
        </p:nvCxnSpPr>
        <p:spPr>
          <a:xfrm>
            <a:off x="5822066" y="3241700"/>
            <a:ext cx="0" cy="157336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A0EBCDA3-A170-9A1F-EF7C-B422B230A24C}"/>
              </a:ext>
            </a:extLst>
          </p:cNvPr>
          <p:cNvCxnSpPr>
            <a:cxnSpLocks/>
            <a:endCxn id="28" idx="1"/>
          </p:cNvCxnSpPr>
          <p:nvPr/>
        </p:nvCxnSpPr>
        <p:spPr>
          <a:xfrm>
            <a:off x="5822066" y="4016797"/>
            <a:ext cx="3688465" cy="73467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6398F67-6DB6-87AF-EAC4-7111E69EE53C}"/>
                  </a:ext>
                </a:extLst>
              </p:cNvPr>
              <p:cNvSpPr txBox="1"/>
              <p:nvPr/>
            </p:nvSpPr>
            <p:spPr>
              <a:xfrm>
                <a:off x="9510531" y="4428302"/>
                <a:ext cx="2326512" cy="646331"/>
              </a:xfrm>
              <a:prstGeom prst="rect">
                <a:avLst/>
              </a:prstGeom>
              <a:noFill/>
            </p:spPr>
            <p:txBody>
              <a:bodyPr wrap="square" rtlCol="0">
                <a:spAutoFit/>
              </a:bodyPr>
              <a:lstStyle/>
              <a:p>
                <a:r>
                  <a:rPr lang="en-US" dirty="0"/>
                  <a:t>Administrative costs</a:t>
                </a: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28" name="TextBox 27">
                <a:extLst>
                  <a:ext uri="{FF2B5EF4-FFF2-40B4-BE49-F238E27FC236}">
                    <a16:creationId xmlns:a16="http://schemas.microsoft.com/office/drawing/2014/main" id="{E6398F67-6DB6-87AF-EAC4-7111E69EE53C}"/>
                  </a:ext>
                </a:extLst>
              </p:cNvPr>
              <p:cNvSpPr txBox="1">
                <a:spLocks noRot="1" noChangeAspect="1" noMove="1" noResize="1" noEditPoints="1" noAdjustHandles="1" noChangeArrowheads="1" noChangeShapeType="1" noTextEdit="1"/>
              </p:cNvSpPr>
              <p:nvPr/>
            </p:nvSpPr>
            <p:spPr>
              <a:xfrm>
                <a:off x="9510531" y="4428302"/>
                <a:ext cx="2326512" cy="646331"/>
              </a:xfrm>
              <a:prstGeom prst="rect">
                <a:avLst/>
              </a:prstGeom>
              <a:blipFill>
                <a:blip r:embed="rId5"/>
                <a:stretch>
                  <a:fillRect l="-2162" t="-3846"/>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383B0F75-D6A1-FB3B-DADD-DBA5ED43D31D}"/>
              </a:ext>
            </a:extLst>
          </p:cNvPr>
          <p:cNvSpPr txBox="1"/>
          <p:nvPr/>
        </p:nvSpPr>
        <p:spPr>
          <a:xfrm>
            <a:off x="8712139" y="5894016"/>
            <a:ext cx="1596784" cy="400110"/>
          </a:xfrm>
          <a:prstGeom prst="rect">
            <a:avLst/>
          </a:prstGeom>
          <a:noFill/>
        </p:spPr>
        <p:txBody>
          <a:bodyPr wrap="none" rtlCol="0">
            <a:spAutoFit/>
          </a:bodyPr>
          <a:lstStyle/>
          <a:p>
            <a:r>
              <a:rPr lang="en-US" sz="2000" dirty="0"/>
              <a:t>TOTAL = 0.60</a:t>
            </a:r>
          </a:p>
        </p:txBody>
      </p:sp>
      <p:pic>
        <p:nvPicPr>
          <p:cNvPr id="32" name="Graphic 31" descr="Checkmark with solid fill">
            <a:extLst>
              <a:ext uri="{FF2B5EF4-FFF2-40B4-BE49-F238E27FC236}">
                <a16:creationId xmlns:a16="http://schemas.microsoft.com/office/drawing/2014/main" id="{0062F436-D177-F444-EF24-B9EB678D41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20990" y="5694744"/>
            <a:ext cx="646332" cy="646332"/>
          </a:xfrm>
          <a:prstGeom prst="rect">
            <a:avLst/>
          </a:prstGeom>
        </p:spPr>
      </p:pic>
      <p:sp>
        <p:nvSpPr>
          <p:cNvPr id="5" name="TextBox 4">
            <a:extLst>
              <a:ext uri="{FF2B5EF4-FFF2-40B4-BE49-F238E27FC236}">
                <a16:creationId xmlns:a16="http://schemas.microsoft.com/office/drawing/2014/main" id="{8A865C3D-1A04-ADDB-E440-5160AA8243DB}"/>
              </a:ext>
            </a:extLst>
          </p:cNvPr>
          <p:cNvSpPr txBox="1"/>
          <p:nvPr/>
        </p:nvSpPr>
        <p:spPr>
          <a:xfrm>
            <a:off x="362028" y="6581551"/>
            <a:ext cx="3752193" cy="261610"/>
          </a:xfrm>
          <a:prstGeom prst="rect">
            <a:avLst/>
          </a:prstGeom>
          <a:noFill/>
        </p:spPr>
        <p:txBody>
          <a:bodyPr wrap="square" rtlCol="0">
            <a:spAutoFit/>
          </a:bodyPr>
          <a:lstStyle/>
          <a:p>
            <a:r>
              <a:rPr lang="en-US" sz="1100" dirty="0"/>
              <a:t>*Graphic taken from Wright 2018</a:t>
            </a:r>
          </a:p>
        </p:txBody>
      </p:sp>
    </p:spTree>
    <p:extLst>
      <p:ext uri="{BB962C8B-B14F-4D97-AF65-F5344CB8AC3E}">
        <p14:creationId xmlns:p14="http://schemas.microsoft.com/office/powerpoint/2010/main" val="424914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P spid="28"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DBDD5-F29B-662D-01FF-BC340742880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AB96A-F7B1-53E1-E586-B69A80AE6DEA}"/>
              </a:ext>
            </a:extLst>
          </p:cNvPr>
          <p:cNvSpPr txBox="1"/>
          <p:nvPr/>
        </p:nvSpPr>
        <p:spPr>
          <a:xfrm>
            <a:off x="4808483" y="430188"/>
            <a:ext cx="2575034" cy="369332"/>
          </a:xfrm>
          <a:prstGeom prst="rect">
            <a:avLst/>
          </a:prstGeom>
          <a:noFill/>
          <a:ln w="19050">
            <a:solidFill>
              <a:schemeClr val="tx1"/>
            </a:solidFill>
          </a:ln>
        </p:spPr>
        <p:txBody>
          <a:bodyPr wrap="square" rtlCol="0">
            <a:spAutoFit/>
          </a:bodyPr>
          <a:lstStyle/>
          <a:p>
            <a:pPr algn="ctr"/>
            <a:r>
              <a:rPr lang="en-US" dirty="0"/>
              <a:t>RESEARCH QUESTION</a:t>
            </a:r>
          </a:p>
        </p:txBody>
      </p:sp>
      <p:grpSp>
        <p:nvGrpSpPr>
          <p:cNvPr id="15" name="Group 14">
            <a:extLst>
              <a:ext uri="{FF2B5EF4-FFF2-40B4-BE49-F238E27FC236}">
                <a16:creationId xmlns:a16="http://schemas.microsoft.com/office/drawing/2014/main" id="{B908991B-418E-4D98-99C8-FE908F546B21}"/>
              </a:ext>
            </a:extLst>
          </p:cNvPr>
          <p:cNvGrpSpPr/>
          <p:nvPr/>
        </p:nvGrpSpPr>
        <p:grpSpPr>
          <a:xfrm>
            <a:off x="3268726" y="1688012"/>
            <a:ext cx="5717609" cy="369332"/>
            <a:chOff x="3405361" y="1425261"/>
            <a:chExt cx="5717609" cy="369332"/>
          </a:xfrm>
        </p:grpSpPr>
        <p:sp>
          <p:nvSpPr>
            <p:cNvPr id="3" name="TextBox 2">
              <a:extLst>
                <a:ext uri="{FF2B5EF4-FFF2-40B4-BE49-F238E27FC236}">
                  <a16:creationId xmlns:a16="http://schemas.microsoft.com/office/drawing/2014/main" id="{584697AF-9DB3-46C0-69DE-EAE5F6ECAA93}"/>
                </a:ext>
              </a:extLst>
            </p:cNvPr>
            <p:cNvSpPr txBox="1"/>
            <p:nvPr/>
          </p:nvSpPr>
          <p:spPr>
            <a:xfrm>
              <a:off x="3405361" y="1425261"/>
              <a:ext cx="2575034" cy="369332"/>
            </a:xfrm>
            <a:prstGeom prst="rect">
              <a:avLst/>
            </a:prstGeom>
            <a:noFill/>
            <a:ln w="19050">
              <a:solidFill>
                <a:schemeClr val="tx1"/>
              </a:solidFill>
            </a:ln>
          </p:spPr>
          <p:txBody>
            <a:bodyPr wrap="square" rtlCol="0">
              <a:spAutoFit/>
            </a:bodyPr>
            <a:lstStyle/>
            <a:p>
              <a:pPr algn="ctr"/>
              <a:r>
                <a:rPr lang="en-US" dirty="0"/>
                <a:t>GAPS IN LITERATURE</a:t>
              </a:r>
            </a:p>
          </p:txBody>
        </p:sp>
        <p:sp>
          <p:nvSpPr>
            <p:cNvPr id="4" name="TextBox 3">
              <a:extLst>
                <a:ext uri="{FF2B5EF4-FFF2-40B4-BE49-F238E27FC236}">
                  <a16:creationId xmlns:a16="http://schemas.microsoft.com/office/drawing/2014/main" id="{3970B1D7-4433-C298-6643-058FD2FBD82D}"/>
                </a:ext>
              </a:extLst>
            </p:cNvPr>
            <p:cNvSpPr txBox="1"/>
            <p:nvPr/>
          </p:nvSpPr>
          <p:spPr>
            <a:xfrm>
              <a:off x="6547936" y="1425261"/>
              <a:ext cx="2575034" cy="369332"/>
            </a:xfrm>
            <a:prstGeom prst="rect">
              <a:avLst/>
            </a:prstGeom>
            <a:noFill/>
            <a:ln w="19050">
              <a:solidFill>
                <a:schemeClr val="tx1"/>
              </a:solidFill>
            </a:ln>
          </p:spPr>
          <p:txBody>
            <a:bodyPr wrap="square" rtlCol="0">
              <a:spAutoFit/>
            </a:bodyPr>
            <a:lstStyle/>
            <a:p>
              <a:pPr algn="ctr"/>
              <a:r>
                <a:rPr lang="en-US" dirty="0"/>
                <a:t>HYPOTHESIS</a:t>
              </a:r>
            </a:p>
          </p:txBody>
        </p:sp>
      </p:grpSp>
      <p:sp>
        <p:nvSpPr>
          <p:cNvPr id="5" name="TextBox 4">
            <a:extLst>
              <a:ext uri="{FF2B5EF4-FFF2-40B4-BE49-F238E27FC236}">
                <a16:creationId xmlns:a16="http://schemas.microsoft.com/office/drawing/2014/main" id="{F4833686-D673-A745-9D44-76EA69D70684}"/>
              </a:ext>
            </a:extLst>
          </p:cNvPr>
          <p:cNvSpPr txBox="1"/>
          <p:nvPr/>
        </p:nvSpPr>
        <p:spPr>
          <a:xfrm>
            <a:off x="4808483" y="2652940"/>
            <a:ext cx="2575034" cy="923330"/>
          </a:xfrm>
          <a:prstGeom prst="rect">
            <a:avLst/>
          </a:prstGeom>
          <a:noFill/>
          <a:ln w="19050">
            <a:solidFill>
              <a:schemeClr val="tx1"/>
            </a:solidFill>
          </a:ln>
        </p:spPr>
        <p:txBody>
          <a:bodyPr wrap="square" rtlCol="0">
            <a:spAutoFit/>
          </a:bodyPr>
          <a:lstStyle/>
          <a:p>
            <a:pPr algn="ctr"/>
            <a:r>
              <a:rPr lang="en-US" dirty="0"/>
              <a:t>RESEARCH DESIGN</a:t>
            </a:r>
          </a:p>
          <a:p>
            <a:pPr algn="ctr"/>
            <a:r>
              <a:rPr lang="en-US" dirty="0"/>
              <a:t>+</a:t>
            </a:r>
          </a:p>
          <a:p>
            <a:pPr algn="ctr"/>
            <a:r>
              <a:rPr lang="en-US" dirty="0"/>
              <a:t>GAME THEORY MODEL</a:t>
            </a:r>
          </a:p>
        </p:txBody>
      </p:sp>
      <p:sp>
        <p:nvSpPr>
          <p:cNvPr id="7" name="TextBox 6">
            <a:extLst>
              <a:ext uri="{FF2B5EF4-FFF2-40B4-BE49-F238E27FC236}">
                <a16:creationId xmlns:a16="http://schemas.microsoft.com/office/drawing/2014/main" id="{13AC27B2-A2C0-71CA-7ECE-2411C302F54B}"/>
              </a:ext>
            </a:extLst>
          </p:cNvPr>
          <p:cNvSpPr txBox="1"/>
          <p:nvPr/>
        </p:nvSpPr>
        <p:spPr>
          <a:xfrm>
            <a:off x="2233449" y="4297883"/>
            <a:ext cx="2575034" cy="369332"/>
          </a:xfrm>
          <a:prstGeom prst="rect">
            <a:avLst/>
          </a:prstGeom>
          <a:noFill/>
          <a:ln w="19050">
            <a:solidFill>
              <a:schemeClr val="tx1"/>
            </a:solidFill>
          </a:ln>
        </p:spPr>
        <p:txBody>
          <a:bodyPr wrap="square" rtlCol="0">
            <a:spAutoFit/>
          </a:bodyPr>
          <a:lstStyle/>
          <a:p>
            <a:pPr algn="ctr"/>
            <a:r>
              <a:rPr lang="en-US" dirty="0"/>
              <a:t>CASE STUDY RESULTS</a:t>
            </a:r>
          </a:p>
        </p:txBody>
      </p:sp>
      <p:sp>
        <p:nvSpPr>
          <p:cNvPr id="8" name="TextBox 7">
            <a:extLst>
              <a:ext uri="{FF2B5EF4-FFF2-40B4-BE49-F238E27FC236}">
                <a16:creationId xmlns:a16="http://schemas.microsoft.com/office/drawing/2014/main" id="{A80A9EAA-9BE4-46A7-2F28-CB7F40EB7C21}"/>
              </a:ext>
            </a:extLst>
          </p:cNvPr>
          <p:cNvSpPr txBox="1"/>
          <p:nvPr/>
        </p:nvSpPr>
        <p:spPr>
          <a:xfrm>
            <a:off x="7246882" y="4297883"/>
            <a:ext cx="2864069" cy="400110"/>
          </a:xfrm>
          <a:prstGeom prst="rect">
            <a:avLst/>
          </a:prstGeom>
          <a:solidFill>
            <a:schemeClr val="accent1"/>
          </a:solidFill>
          <a:ln w="19050">
            <a:solidFill>
              <a:schemeClr val="tx1"/>
            </a:solidFill>
          </a:ln>
        </p:spPr>
        <p:txBody>
          <a:bodyPr wrap="square" rtlCol="0">
            <a:spAutoFit/>
          </a:bodyPr>
          <a:lstStyle/>
          <a:p>
            <a:pPr algn="ctr"/>
            <a:r>
              <a:rPr lang="en-US" sz="2000" dirty="0"/>
              <a:t>SIMULATION RESULTS</a:t>
            </a:r>
          </a:p>
        </p:txBody>
      </p:sp>
      <p:sp>
        <p:nvSpPr>
          <p:cNvPr id="9" name="TextBox 8">
            <a:extLst>
              <a:ext uri="{FF2B5EF4-FFF2-40B4-BE49-F238E27FC236}">
                <a16:creationId xmlns:a16="http://schemas.microsoft.com/office/drawing/2014/main" id="{23130C1C-3E5E-3F4B-D420-566AB7CDD8E7}"/>
              </a:ext>
            </a:extLst>
          </p:cNvPr>
          <p:cNvSpPr txBox="1"/>
          <p:nvPr/>
        </p:nvSpPr>
        <p:spPr>
          <a:xfrm>
            <a:off x="4808483" y="5372324"/>
            <a:ext cx="2575034" cy="646331"/>
          </a:xfrm>
          <a:prstGeom prst="rect">
            <a:avLst/>
          </a:prstGeom>
          <a:noFill/>
          <a:ln w="19050">
            <a:solidFill>
              <a:schemeClr val="tx1"/>
            </a:solidFill>
          </a:ln>
        </p:spPr>
        <p:txBody>
          <a:bodyPr wrap="square" rtlCol="0">
            <a:spAutoFit/>
          </a:bodyPr>
          <a:lstStyle/>
          <a:p>
            <a:pPr algn="ctr"/>
            <a:r>
              <a:rPr lang="en-US" dirty="0"/>
              <a:t>ANALYSIS AND CONCLUSIONS</a:t>
            </a:r>
          </a:p>
        </p:txBody>
      </p:sp>
      <p:cxnSp>
        <p:nvCxnSpPr>
          <p:cNvPr id="11" name="Straight Connector 10">
            <a:extLst>
              <a:ext uri="{FF2B5EF4-FFF2-40B4-BE49-F238E27FC236}">
                <a16:creationId xmlns:a16="http://schemas.microsoft.com/office/drawing/2014/main" id="{259E8A73-6F63-00A5-1522-2C296E6B8BB3}"/>
              </a:ext>
            </a:extLst>
          </p:cNvPr>
          <p:cNvCxnSpPr>
            <a:cxnSpLocks/>
            <a:endCxn id="4" idx="1"/>
          </p:cNvCxnSpPr>
          <p:nvPr/>
        </p:nvCxnSpPr>
        <p:spPr>
          <a:xfrm>
            <a:off x="5843760" y="1872678"/>
            <a:ext cx="567541" cy="0"/>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A80ADE74-8153-E370-51FC-810E1A6196D1}"/>
              </a:ext>
            </a:extLst>
          </p:cNvPr>
          <p:cNvCxnSpPr>
            <a:cxnSpLocks/>
            <a:stCxn id="2" idx="2"/>
          </p:cNvCxnSpPr>
          <p:nvPr/>
        </p:nvCxnSpPr>
        <p:spPr>
          <a:xfrm>
            <a:off x="6096000" y="799520"/>
            <a:ext cx="0" cy="1073158"/>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7BF4F784-EA4F-35C7-CA01-6F41750F95EA}"/>
              </a:ext>
            </a:extLst>
          </p:cNvPr>
          <p:cNvCxnSpPr>
            <a:cxnSpLocks/>
            <a:endCxn id="5" idx="0"/>
          </p:cNvCxnSpPr>
          <p:nvPr/>
        </p:nvCxnSpPr>
        <p:spPr>
          <a:xfrm>
            <a:off x="6096000" y="1872678"/>
            <a:ext cx="0" cy="780262"/>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0282A252-E5D9-24D1-1839-89570BDCF178}"/>
              </a:ext>
            </a:extLst>
          </p:cNvPr>
          <p:cNvCxnSpPr>
            <a:cxnSpLocks/>
          </p:cNvCxnSpPr>
          <p:nvPr/>
        </p:nvCxnSpPr>
        <p:spPr>
          <a:xfrm flipH="1">
            <a:off x="3836276" y="3576270"/>
            <a:ext cx="2254469" cy="721613"/>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14783C5A-0A4A-ED31-DA74-4736892E56A1}"/>
              </a:ext>
            </a:extLst>
          </p:cNvPr>
          <p:cNvCxnSpPr>
            <a:cxnSpLocks/>
            <a:endCxn id="8" idx="0"/>
          </p:cNvCxnSpPr>
          <p:nvPr/>
        </p:nvCxnSpPr>
        <p:spPr>
          <a:xfrm>
            <a:off x="6048704" y="3581750"/>
            <a:ext cx="2630213" cy="716133"/>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2370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A3D8-A0F8-BA24-DE20-3544BCE0FAE2}"/>
              </a:ext>
            </a:extLst>
          </p:cNvPr>
          <p:cNvSpPr>
            <a:spLocks noGrp="1"/>
          </p:cNvSpPr>
          <p:nvPr>
            <p:ph type="title"/>
          </p:nvPr>
        </p:nvSpPr>
        <p:spPr/>
        <p:txBody>
          <a:bodyPr/>
          <a:lstStyle/>
          <a:p>
            <a:r>
              <a:rPr lang="en-US" dirty="0"/>
              <a:t>Central Dilemma</a:t>
            </a:r>
          </a:p>
        </p:txBody>
      </p:sp>
      <p:sp>
        <p:nvSpPr>
          <p:cNvPr id="4" name="Rectangle 3">
            <a:extLst>
              <a:ext uri="{FF2B5EF4-FFF2-40B4-BE49-F238E27FC236}">
                <a16:creationId xmlns:a16="http://schemas.microsoft.com/office/drawing/2014/main" id="{A770EDC6-3162-EA95-DC31-6F447C0CAF8A}"/>
              </a:ext>
            </a:extLst>
          </p:cNvPr>
          <p:cNvSpPr/>
          <p:nvPr/>
        </p:nvSpPr>
        <p:spPr>
          <a:xfrm>
            <a:off x="1076653" y="2073167"/>
            <a:ext cx="2680138" cy="48295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Wargaming falters on its non-replicability, non-generalizability, and labor-intensive process</a:t>
            </a:r>
          </a:p>
        </p:txBody>
      </p:sp>
      <p:sp>
        <p:nvSpPr>
          <p:cNvPr id="7" name="Rectangle 6">
            <a:extLst>
              <a:ext uri="{FF2B5EF4-FFF2-40B4-BE49-F238E27FC236}">
                <a16:creationId xmlns:a16="http://schemas.microsoft.com/office/drawing/2014/main" id="{0B772714-ADB7-DA79-0036-7473C2098E7B}"/>
              </a:ext>
            </a:extLst>
          </p:cNvPr>
          <p:cNvSpPr/>
          <p:nvPr/>
        </p:nvSpPr>
        <p:spPr>
          <a:xfrm>
            <a:off x="4697467" y="2073167"/>
            <a:ext cx="2680138" cy="4829502"/>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Binary relationship in wargaming between brute force action and deception</a:t>
            </a:r>
          </a:p>
        </p:txBody>
      </p:sp>
      <p:sp>
        <p:nvSpPr>
          <p:cNvPr id="8" name="Rectangle 7">
            <a:extLst>
              <a:ext uri="{FF2B5EF4-FFF2-40B4-BE49-F238E27FC236}">
                <a16:creationId xmlns:a16="http://schemas.microsoft.com/office/drawing/2014/main" id="{EC682B13-BA4A-0567-AB9B-A1C3553F56CF}"/>
              </a:ext>
            </a:extLst>
          </p:cNvPr>
          <p:cNvSpPr/>
          <p:nvPr/>
        </p:nvSpPr>
        <p:spPr>
          <a:xfrm>
            <a:off x="8318281" y="2073167"/>
            <a:ext cx="2680138" cy="48295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Dealing with </a:t>
            </a:r>
            <a:r>
              <a:rPr lang="en-US" sz="2000" u="sng" dirty="0"/>
              <a:t>random chance</a:t>
            </a:r>
            <a:r>
              <a:rPr lang="en-US" sz="2000" dirty="0"/>
              <a:t> or </a:t>
            </a:r>
            <a:r>
              <a:rPr lang="en-US" sz="2000" u="sng" dirty="0"/>
              <a:t>surprise</a:t>
            </a:r>
            <a:r>
              <a:rPr lang="en-US" sz="2000" dirty="0"/>
              <a:t> in wargaming</a:t>
            </a:r>
          </a:p>
        </p:txBody>
      </p:sp>
      <p:sp>
        <p:nvSpPr>
          <p:cNvPr id="11" name="TextBox 10">
            <a:extLst>
              <a:ext uri="{FF2B5EF4-FFF2-40B4-BE49-F238E27FC236}">
                <a16:creationId xmlns:a16="http://schemas.microsoft.com/office/drawing/2014/main" id="{E1B03CE6-3D43-73EC-DF0E-FEB47DCB152D}"/>
              </a:ext>
            </a:extLst>
          </p:cNvPr>
          <p:cNvSpPr txBox="1"/>
          <p:nvPr/>
        </p:nvSpPr>
        <p:spPr>
          <a:xfrm>
            <a:off x="1991053" y="2480442"/>
            <a:ext cx="851338" cy="400110"/>
          </a:xfrm>
          <a:prstGeom prst="rect">
            <a:avLst/>
          </a:prstGeom>
          <a:noFill/>
        </p:spPr>
        <p:txBody>
          <a:bodyPr wrap="square" rtlCol="0">
            <a:spAutoFit/>
          </a:bodyPr>
          <a:lstStyle/>
          <a:p>
            <a:pPr algn="ctr"/>
            <a:r>
              <a:rPr lang="en-US" sz="2000" dirty="0"/>
              <a:t>1</a:t>
            </a:r>
            <a:endParaRPr lang="en-US" dirty="0"/>
          </a:p>
        </p:txBody>
      </p:sp>
      <p:sp>
        <p:nvSpPr>
          <p:cNvPr id="12" name="TextBox 11">
            <a:extLst>
              <a:ext uri="{FF2B5EF4-FFF2-40B4-BE49-F238E27FC236}">
                <a16:creationId xmlns:a16="http://schemas.microsoft.com/office/drawing/2014/main" id="{E180B100-2DDA-B9CF-827E-6B5747966316}"/>
              </a:ext>
            </a:extLst>
          </p:cNvPr>
          <p:cNvSpPr txBox="1"/>
          <p:nvPr/>
        </p:nvSpPr>
        <p:spPr>
          <a:xfrm>
            <a:off x="5670331" y="2480442"/>
            <a:ext cx="851338" cy="400110"/>
          </a:xfrm>
          <a:prstGeom prst="rect">
            <a:avLst/>
          </a:prstGeom>
          <a:noFill/>
        </p:spPr>
        <p:txBody>
          <a:bodyPr wrap="square" rtlCol="0">
            <a:spAutoFit/>
          </a:bodyPr>
          <a:lstStyle/>
          <a:p>
            <a:pPr algn="ctr"/>
            <a:r>
              <a:rPr lang="en-US" sz="2000" dirty="0"/>
              <a:t>2</a:t>
            </a:r>
            <a:endParaRPr lang="en-US" dirty="0"/>
          </a:p>
        </p:txBody>
      </p:sp>
      <p:sp>
        <p:nvSpPr>
          <p:cNvPr id="13" name="TextBox 12">
            <a:extLst>
              <a:ext uri="{FF2B5EF4-FFF2-40B4-BE49-F238E27FC236}">
                <a16:creationId xmlns:a16="http://schemas.microsoft.com/office/drawing/2014/main" id="{DCF5DCAA-FBD2-4974-FDC6-1B104EC0257B}"/>
              </a:ext>
            </a:extLst>
          </p:cNvPr>
          <p:cNvSpPr txBox="1"/>
          <p:nvPr/>
        </p:nvSpPr>
        <p:spPr>
          <a:xfrm>
            <a:off x="9349609" y="2480442"/>
            <a:ext cx="851338" cy="400110"/>
          </a:xfrm>
          <a:prstGeom prst="rect">
            <a:avLst/>
          </a:prstGeom>
          <a:noFill/>
        </p:spPr>
        <p:txBody>
          <a:bodyPr wrap="square" rtlCol="0">
            <a:spAutoFit/>
          </a:bodyPr>
          <a:lstStyle/>
          <a:p>
            <a:pPr algn="ctr"/>
            <a:r>
              <a:rPr lang="en-US" sz="2000" dirty="0"/>
              <a:t>3</a:t>
            </a:r>
            <a:endParaRPr lang="en-US" dirty="0"/>
          </a:p>
        </p:txBody>
      </p:sp>
    </p:spTree>
    <p:extLst>
      <p:ext uri="{BB962C8B-B14F-4D97-AF65-F5344CB8AC3E}">
        <p14:creationId xmlns:p14="http://schemas.microsoft.com/office/powerpoint/2010/main" val="3859594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C64F-7DCB-0C10-0550-D100ECC92CA4}"/>
              </a:ext>
            </a:extLst>
          </p:cNvPr>
          <p:cNvSpPr>
            <a:spLocks noGrp="1"/>
          </p:cNvSpPr>
          <p:nvPr>
            <p:ph type="title"/>
          </p:nvPr>
        </p:nvSpPr>
        <p:spPr/>
        <p:txBody>
          <a:bodyPr/>
          <a:lstStyle/>
          <a:p>
            <a:r>
              <a:rPr lang="en-US" dirty="0"/>
              <a:t>Simulations</a:t>
            </a:r>
          </a:p>
        </p:txBody>
      </p:sp>
      <p:sp>
        <p:nvSpPr>
          <p:cNvPr id="3" name="Content Placeholder 2">
            <a:extLst>
              <a:ext uri="{FF2B5EF4-FFF2-40B4-BE49-F238E27FC236}">
                <a16:creationId xmlns:a16="http://schemas.microsoft.com/office/drawing/2014/main" id="{AC7A4977-1CE7-896B-7EF0-C111E0682E89}"/>
              </a:ext>
            </a:extLst>
          </p:cNvPr>
          <p:cNvSpPr>
            <a:spLocks noGrp="1"/>
          </p:cNvSpPr>
          <p:nvPr>
            <p:ph idx="1"/>
          </p:nvPr>
        </p:nvSpPr>
        <p:spPr>
          <a:xfrm>
            <a:off x="838200" y="1474684"/>
            <a:ext cx="10515600" cy="1994021"/>
          </a:xfrm>
        </p:spPr>
        <p:txBody>
          <a:bodyPr/>
          <a:lstStyle/>
          <a:p>
            <a:r>
              <a:rPr lang="en-US" dirty="0"/>
              <a:t>Solve generalizability and specificity problems of wargaming</a:t>
            </a:r>
          </a:p>
          <a:p>
            <a:r>
              <a:rPr lang="en-US" dirty="0"/>
              <a:t>Monte Carlo Simulations</a:t>
            </a:r>
          </a:p>
          <a:p>
            <a:pPr lvl="1"/>
            <a:r>
              <a:rPr lang="en-US" dirty="0"/>
              <a:t>Use repeated random samples to test possible outcomes of an uncertain event</a:t>
            </a:r>
          </a:p>
          <a:p>
            <a:endParaRPr lang="en-US" dirty="0"/>
          </a:p>
        </p:txBody>
      </p:sp>
      <p:sp>
        <p:nvSpPr>
          <p:cNvPr id="4" name="TextBox 3">
            <a:extLst>
              <a:ext uri="{FF2B5EF4-FFF2-40B4-BE49-F238E27FC236}">
                <a16:creationId xmlns:a16="http://schemas.microsoft.com/office/drawing/2014/main" id="{1DD9D5AD-AFD0-0B75-4985-A033849B3C38}"/>
              </a:ext>
            </a:extLst>
          </p:cNvPr>
          <p:cNvSpPr txBox="1"/>
          <p:nvPr/>
        </p:nvSpPr>
        <p:spPr>
          <a:xfrm>
            <a:off x="7956832" y="3584903"/>
            <a:ext cx="3757512" cy="923330"/>
          </a:xfrm>
          <a:prstGeom prst="rect">
            <a:avLst/>
          </a:prstGeom>
          <a:noFill/>
        </p:spPr>
        <p:txBody>
          <a:bodyPr wrap="square" rtlCol="0">
            <a:spAutoFit/>
          </a:bodyPr>
          <a:lstStyle/>
          <a:p>
            <a:pPr algn="ctr"/>
            <a:r>
              <a:rPr lang="en-US" dirty="0"/>
              <a:t>Our uncertain event</a:t>
            </a:r>
          </a:p>
          <a:p>
            <a:pPr marL="285750" indent="-285750">
              <a:buFontTx/>
              <a:buChar char="-"/>
            </a:pPr>
            <a:r>
              <a:rPr lang="en-US" dirty="0"/>
              <a:t>the acceptance of a deception by red team</a:t>
            </a:r>
          </a:p>
        </p:txBody>
      </p:sp>
      <p:sp>
        <p:nvSpPr>
          <p:cNvPr id="5" name="TextBox 4">
            <a:extLst>
              <a:ext uri="{FF2B5EF4-FFF2-40B4-BE49-F238E27FC236}">
                <a16:creationId xmlns:a16="http://schemas.microsoft.com/office/drawing/2014/main" id="{FD5CBB9F-AA4C-7D2B-84D0-A1472601C6AD}"/>
              </a:ext>
            </a:extLst>
          </p:cNvPr>
          <p:cNvSpPr txBox="1"/>
          <p:nvPr/>
        </p:nvSpPr>
        <p:spPr>
          <a:xfrm>
            <a:off x="420549" y="3573103"/>
            <a:ext cx="2823819" cy="1200329"/>
          </a:xfrm>
          <a:prstGeom prst="rect">
            <a:avLst/>
          </a:prstGeom>
          <a:noFill/>
        </p:spPr>
        <p:txBody>
          <a:bodyPr wrap="square" rtlCol="0">
            <a:spAutoFit/>
          </a:bodyPr>
          <a:lstStyle/>
          <a:p>
            <a:pPr algn="ctr"/>
            <a:r>
              <a:rPr lang="en-US" dirty="0"/>
              <a:t>Repeated random sample</a:t>
            </a:r>
          </a:p>
          <a:p>
            <a:pPr marL="285750" indent="-285750">
              <a:buFontTx/>
              <a:buChar char="-"/>
            </a:pPr>
            <a:r>
              <a:rPr lang="en-US" dirty="0"/>
              <a:t>Run over 1000 iterations</a:t>
            </a:r>
          </a:p>
          <a:p>
            <a:pPr marL="285750" indent="-285750">
              <a:buFontTx/>
              <a:buChar char="-"/>
            </a:pPr>
            <a:r>
              <a:rPr lang="en-US" dirty="0"/>
              <a:t>Beta distribution</a:t>
            </a:r>
          </a:p>
        </p:txBody>
      </p:sp>
      <p:cxnSp>
        <p:nvCxnSpPr>
          <p:cNvPr id="7" name="Straight Arrow Connector 6">
            <a:extLst>
              <a:ext uri="{FF2B5EF4-FFF2-40B4-BE49-F238E27FC236}">
                <a16:creationId xmlns:a16="http://schemas.microsoft.com/office/drawing/2014/main" id="{5D6CF2F8-A47B-AD7A-398F-DA413F601981}"/>
              </a:ext>
            </a:extLst>
          </p:cNvPr>
          <p:cNvCxnSpPr>
            <a:cxnSpLocks/>
            <a:endCxn id="5" idx="0"/>
          </p:cNvCxnSpPr>
          <p:nvPr/>
        </p:nvCxnSpPr>
        <p:spPr>
          <a:xfrm flipH="1">
            <a:off x="1832459" y="2808122"/>
            <a:ext cx="2396159" cy="76498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4DB81F73-D85E-3295-E7D8-06D0BDF02175}"/>
              </a:ext>
            </a:extLst>
          </p:cNvPr>
          <p:cNvCxnSpPr>
            <a:cxnSpLocks/>
          </p:cNvCxnSpPr>
          <p:nvPr/>
        </p:nvCxnSpPr>
        <p:spPr>
          <a:xfrm flipH="1">
            <a:off x="9835588" y="2800247"/>
            <a:ext cx="500605" cy="7728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1D363E6D-5669-DB6F-D6C2-0FFCA54ADF7F}"/>
              </a:ext>
            </a:extLst>
          </p:cNvPr>
          <p:cNvGrpSpPr/>
          <p:nvPr/>
        </p:nvGrpSpPr>
        <p:grpSpPr>
          <a:xfrm>
            <a:off x="3510384" y="3186675"/>
            <a:ext cx="4526303" cy="3525755"/>
            <a:chOff x="3510384" y="3186675"/>
            <a:chExt cx="4526303" cy="3525755"/>
          </a:xfrm>
        </p:grpSpPr>
        <p:pic>
          <p:nvPicPr>
            <p:cNvPr id="13" name="Betadistrubtionslider.mov">
              <a:hlinkClick r:id="" action="ppaction://media"/>
              <a:extLst>
                <a:ext uri="{FF2B5EF4-FFF2-40B4-BE49-F238E27FC236}">
                  <a16:creationId xmlns:a16="http://schemas.microsoft.com/office/drawing/2014/main" id="{C8511100-8F46-7A6A-7089-590D686BC66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510384" y="3186675"/>
              <a:ext cx="4260287" cy="3525755"/>
            </a:xfrm>
            <a:prstGeom prst="rect">
              <a:avLst/>
            </a:prstGeom>
          </p:spPr>
        </p:pic>
        <p:sp>
          <p:nvSpPr>
            <p:cNvPr id="16" name="TextBox 15">
              <a:extLst>
                <a:ext uri="{FF2B5EF4-FFF2-40B4-BE49-F238E27FC236}">
                  <a16:creationId xmlns:a16="http://schemas.microsoft.com/office/drawing/2014/main" id="{538DC918-8FE7-44E6-F235-25ADCD22B64B}"/>
                </a:ext>
              </a:extLst>
            </p:cNvPr>
            <p:cNvSpPr txBox="1"/>
            <p:nvPr/>
          </p:nvSpPr>
          <p:spPr>
            <a:xfrm>
              <a:off x="6996163" y="3186675"/>
              <a:ext cx="1040524" cy="307777"/>
            </a:xfrm>
            <a:prstGeom prst="rect">
              <a:avLst/>
            </a:prstGeom>
            <a:noFill/>
          </p:spPr>
          <p:txBody>
            <a:bodyPr wrap="square" rtlCol="0">
              <a:spAutoFit/>
            </a:bodyPr>
            <a:lstStyle/>
            <a:p>
              <a:r>
                <a:rPr lang="en-US" sz="1400" dirty="0">
                  <a:solidFill>
                    <a:schemeClr val="bg1"/>
                  </a:solidFill>
                </a:rPr>
                <a:t>Figure 7</a:t>
              </a:r>
            </a:p>
          </p:txBody>
        </p:sp>
      </p:grpSp>
    </p:spTree>
    <p:extLst>
      <p:ext uri="{BB962C8B-B14F-4D97-AF65-F5344CB8AC3E}">
        <p14:creationId xmlns:p14="http://schemas.microsoft.com/office/powerpoint/2010/main" val="18495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17" fill="hold" display="0">
                  <p:stCondLst>
                    <p:cond delay="indefinite"/>
                  </p:stCondLst>
                </p:cTn>
                <p:tgtEl>
                  <p:spTgt spid="13"/>
                </p:tgtEl>
              </p:cMediaNode>
            </p:video>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6F8C78-62F1-E90A-294E-603F4F118B21}"/>
              </a:ext>
            </a:extLst>
          </p:cNvPr>
          <p:cNvPicPr>
            <a:picLocks noChangeAspect="1"/>
          </p:cNvPicPr>
          <p:nvPr/>
        </p:nvPicPr>
        <p:blipFill>
          <a:blip r:embed="rId3"/>
          <a:stretch>
            <a:fillRect/>
          </a:stretch>
        </p:blipFill>
        <p:spPr>
          <a:xfrm>
            <a:off x="187456" y="2102077"/>
            <a:ext cx="5588001" cy="3911601"/>
          </a:xfrm>
          <a:prstGeom prst="rect">
            <a:avLst/>
          </a:prstGeom>
        </p:spPr>
      </p:pic>
      <p:sp>
        <p:nvSpPr>
          <p:cNvPr id="6" name="TextBox 5">
            <a:extLst>
              <a:ext uri="{FF2B5EF4-FFF2-40B4-BE49-F238E27FC236}">
                <a16:creationId xmlns:a16="http://schemas.microsoft.com/office/drawing/2014/main" id="{16ABC991-2571-B1C4-A440-A555D47C8ECC}"/>
              </a:ext>
            </a:extLst>
          </p:cNvPr>
          <p:cNvSpPr txBox="1"/>
          <p:nvPr/>
        </p:nvSpPr>
        <p:spPr>
          <a:xfrm>
            <a:off x="98121" y="5673152"/>
            <a:ext cx="1040524" cy="307777"/>
          </a:xfrm>
          <a:prstGeom prst="rect">
            <a:avLst/>
          </a:prstGeom>
          <a:noFill/>
        </p:spPr>
        <p:txBody>
          <a:bodyPr wrap="square" rtlCol="0">
            <a:spAutoFit/>
          </a:bodyPr>
          <a:lstStyle/>
          <a:p>
            <a:r>
              <a:rPr lang="en-US" sz="1400" dirty="0">
                <a:solidFill>
                  <a:schemeClr val="bg1"/>
                </a:solidFill>
              </a:rPr>
              <a:t>Figure 8</a:t>
            </a:r>
          </a:p>
        </p:txBody>
      </p:sp>
      <p:pic>
        <p:nvPicPr>
          <p:cNvPr id="16" name="Picture 15">
            <a:extLst>
              <a:ext uri="{FF2B5EF4-FFF2-40B4-BE49-F238E27FC236}">
                <a16:creationId xmlns:a16="http://schemas.microsoft.com/office/drawing/2014/main" id="{65801B18-C7B1-9C77-68D1-2D471B08F9A9}"/>
              </a:ext>
            </a:extLst>
          </p:cNvPr>
          <p:cNvPicPr>
            <a:picLocks noChangeAspect="1"/>
          </p:cNvPicPr>
          <p:nvPr/>
        </p:nvPicPr>
        <p:blipFill>
          <a:blip r:embed="rId4"/>
          <a:stretch>
            <a:fillRect/>
          </a:stretch>
        </p:blipFill>
        <p:spPr>
          <a:xfrm>
            <a:off x="6096000" y="2069329"/>
            <a:ext cx="5842000" cy="3911600"/>
          </a:xfrm>
          <a:prstGeom prst="rect">
            <a:avLst/>
          </a:prstGeom>
        </p:spPr>
      </p:pic>
      <p:sp>
        <p:nvSpPr>
          <p:cNvPr id="7" name="TextBox 6">
            <a:extLst>
              <a:ext uri="{FF2B5EF4-FFF2-40B4-BE49-F238E27FC236}">
                <a16:creationId xmlns:a16="http://schemas.microsoft.com/office/drawing/2014/main" id="{19319703-E3F3-49F8-C79A-9D516ECF066B}"/>
              </a:ext>
            </a:extLst>
          </p:cNvPr>
          <p:cNvSpPr txBox="1"/>
          <p:nvPr/>
        </p:nvSpPr>
        <p:spPr>
          <a:xfrm>
            <a:off x="6162542" y="5673151"/>
            <a:ext cx="1040524" cy="307777"/>
          </a:xfrm>
          <a:prstGeom prst="rect">
            <a:avLst/>
          </a:prstGeom>
          <a:noFill/>
        </p:spPr>
        <p:txBody>
          <a:bodyPr wrap="square" rtlCol="0">
            <a:spAutoFit/>
          </a:bodyPr>
          <a:lstStyle/>
          <a:p>
            <a:r>
              <a:rPr lang="en-US" sz="1400" dirty="0">
                <a:solidFill>
                  <a:schemeClr val="bg1"/>
                </a:solidFill>
              </a:rPr>
              <a:t>Figure 9</a:t>
            </a:r>
          </a:p>
        </p:txBody>
      </p:sp>
      <p:sp>
        <p:nvSpPr>
          <p:cNvPr id="8" name="TextBox 7">
            <a:extLst>
              <a:ext uri="{FF2B5EF4-FFF2-40B4-BE49-F238E27FC236}">
                <a16:creationId xmlns:a16="http://schemas.microsoft.com/office/drawing/2014/main" id="{D6F92F46-2481-E253-14E3-24EF798EC019}"/>
              </a:ext>
            </a:extLst>
          </p:cNvPr>
          <p:cNvSpPr txBox="1"/>
          <p:nvPr/>
        </p:nvSpPr>
        <p:spPr>
          <a:xfrm>
            <a:off x="434139" y="1283582"/>
            <a:ext cx="4639185" cy="646331"/>
          </a:xfrm>
          <a:prstGeom prst="rect">
            <a:avLst/>
          </a:prstGeom>
          <a:noFill/>
        </p:spPr>
        <p:txBody>
          <a:bodyPr wrap="square" rtlCol="0">
            <a:spAutoFit/>
          </a:bodyPr>
          <a:lstStyle/>
          <a:p>
            <a:r>
              <a:rPr lang="en-US" b="1" dirty="0"/>
              <a:t>We can mess with the tails of the beta distribution to get different results:</a:t>
            </a:r>
          </a:p>
        </p:txBody>
      </p:sp>
      <p:cxnSp>
        <p:nvCxnSpPr>
          <p:cNvPr id="10" name="Straight Arrow Connector 9">
            <a:extLst>
              <a:ext uri="{FF2B5EF4-FFF2-40B4-BE49-F238E27FC236}">
                <a16:creationId xmlns:a16="http://schemas.microsoft.com/office/drawing/2014/main" id="{138C98EF-FB23-0962-F8A8-C4F0607F3983}"/>
              </a:ext>
            </a:extLst>
          </p:cNvPr>
          <p:cNvCxnSpPr>
            <a:stCxn id="8" idx="3"/>
          </p:cNvCxnSpPr>
          <p:nvPr/>
        </p:nvCxnSpPr>
        <p:spPr>
          <a:xfrm flipV="1">
            <a:off x="5073324" y="1597253"/>
            <a:ext cx="2129742" cy="949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ADCC79D-20E0-B82C-C234-B8AE444B0D65}"/>
                  </a:ext>
                </a:extLst>
              </p:cNvPr>
              <p:cNvSpPr txBox="1"/>
              <p:nvPr/>
            </p:nvSpPr>
            <p:spPr>
              <a:xfrm>
                <a:off x="7392916" y="1239208"/>
                <a:ext cx="4639185" cy="651269"/>
              </a:xfrm>
              <a:prstGeom prst="rect">
                <a:avLst/>
              </a:prstGeom>
              <a:noFill/>
            </p:spPr>
            <p:txBody>
              <a:bodyPr wrap="square" rtlCol="0">
                <a:spAutoFit/>
              </a:bodyPr>
              <a:lstStyle/>
              <a:p>
                <a:r>
                  <a:rPr lang="en-US" b="1" dirty="0"/>
                  <a:t>*Essentially, we are changing the magnitude of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𝒄</m:t>
                        </m:r>
                      </m:e>
                      <m:sup>
                        <m:r>
                          <a:rPr lang="en-US" b="1" i="1" smtClean="0">
                            <a:latin typeface="Cambria Math" panose="02040503050406030204" pitchFamily="18" charset="0"/>
                          </a:rPr>
                          <m:t>𝑹</m:t>
                        </m:r>
                      </m:sup>
                    </m:sSup>
                  </m:oMath>
                </a14:m>
                <a:r>
                  <a:rPr lang="en-US" b="1" dirty="0"/>
                  <a:t> and scope of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𝑨</m:t>
                        </m:r>
                      </m:e>
                      <m:sub>
                        <m:r>
                          <a:rPr lang="en-US" b="1" i="1" smtClean="0">
                            <a:latin typeface="Cambria Math" panose="02040503050406030204" pitchFamily="18" charset="0"/>
                          </a:rPr>
                          <m:t>𝑹</m:t>
                        </m:r>
                      </m:sub>
                    </m:sSub>
                  </m:oMath>
                </a14:m>
                <a:endParaRPr lang="en-US" b="1" dirty="0"/>
              </a:p>
            </p:txBody>
          </p:sp>
        </mc:Choice>
        <mc:Fallback xmlns="">
          <p:sp>
            <p:nvSpPr>
              <p:cNvPr id="13" name="TextBox 12">
                <a:extLst>
                  <a:ext uri="{FF2B5EF4-FFF2-40B4-BE49-F238E27FC236}">
                    <a16:creationId xmlns:a16="http://schemas.microsoft.com/office/drawing/2014/main" id="{7ADCC79D-20E0-B82C-C234-B8AE444B0D65}"/>
                  </a:ext>
                </a:extLst>
              </p:cNvPr>
              <p:cNvSpPr txBox="1">
                <a:spLocks noRot="1" noChangeAspect="1" noMove="1" noResize="1" noEditPoints="1" noAdjustHandles="1" noChangeArrowheads="1" noChangeShapeType="1" noTextEdit="1"/>
              </p:cNvSpPr>
              <p:nvPr/>
            </p:nvSpPr>
            <p:spPr>
              <a:xfrm>
                <a:off x="7392916" y="1239208"/>
                <a:ext cx="4639185" cy="651269"/>
              </a:xfrm>
              <a:prstGeom prst="rect">
                <a:avLst/>
              </a:prstGeom>
              <a:blipFill>
                <a:blip r:embed="rId5"/>
                <a:stretch>
                  <a:fillRect l="-1366" t="-3846"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B30C48C-BDE2-8EBE-6BD8-DEFFAF602CEE}"/>
                  </a:ext>
                </a:extLst>
              </p:cNvPr>
              <p:cNvSpPr txBox="1"/>
              <p:nvPr/>
            </p:nvSpPr>
            <p:spPr>
              <a:xfrm>
                <a:off x="1754541" y="6131900"/>
                <a:ext cx="2453833" cy="369332"/>
              </a:xfrm>
              <a:prstGeom prst="rect">
                <a:avLst/>
              </a:prstGeom>
              <a:noFill/>
            </p:spPr>
            <p:txBody>
              <a:bodyPr wrap="square" rtlCol="0">
                <a:spAutoFit/>
              </a:bodyPr>
              <a:lstStyle/>
              <a:p>
                <a:pPr algn="ct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=2.33</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=10</m:t>
                    </m:r>
                  </m:oMath>
                </a14:m>
                <a:endParaRPr lang="en-US" dirty="0"/>
              </a:p>
            </p:txBody>
          </p:sp>
        </mc:Choice>
        <mc:Fallback xmlns="">
          <p:sp>
            <p:nvSpPr>
              <p:cNvPr id="14" name="TextBox 13">
                <a:extLst>
                  <a:ext uri="{FF2B5EF4-FFF2-40B4-BE49-F238E27FC236}">
                    <a16:creationId xmlns:a16="http://schemas.microsoft.com/office/drawing/2014/main" id="{FB30C48C-BDE2-8EBE-6BD8-DEFFAF602CEE}"/>
                  </a:ext>
                </a:extLst>
              </p:cNvPr>
              <p:cNvSpPr txBox="1">
                <a:spLocks noRot="1" noChangeAspect="1" noMove="1" noResize="1" noEditPoints="1" noAdjustHandles="1" noChangeArrowheads="1" noChangeShapeType="1" noTextEdit="1"/>
              </p:cNvSpPr>
              <p:nvPr/>
            </p:nvSpPr>
            <p:spPr>
              <a:xfrm>
                <a:off x="1754541" y="6131900"/>
                <a:ext cx="2453833" cy="369332"/>
              </a:xfrm>
              <a:prstGeom prst="rect">
                <a:avLst/>
              </a:prstGeom>
              <a:blipFill>
                <a:blip r:embed="rId6"/>
                <a:stretch>
                  <a:fillRect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D5A4D79-0446-2828-D129-A48BF046BBAD}"/>
                  </a:ext>
                </a:extLst>
              </p:cNvPr>
              <p:cNvSpPr txBox="1"/>
              <p:nvPr/>
            </p:nvSpPr>
            <p:spPr>
              <a:xfrm>
                <a:off x="7935644" y="6131900"/>
                <a:ext cx="3498613" cy="646331"/>
              </a:xfrm>
              <a:prstGeom prst="rect">
                <a:avLst/>
              </a:prstGeom>
              <a:noFill/>
            </p:spPr>
            <p:txBody>
              <a:bodyPr wrap="square" rtlCol="0">
                <a:spAutoFit/>
              </a:bodyPr>
              <a:lstStyle/>
              <a:p>
                <a:pPr algn="ct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=2.33</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=2.33</m:t>
                    </m:r>
                  </m:oMath>
                </a14:m>
                <a:r>
                  <a:rPr lang="en-US" dirty="0"/>
                  <a:t> </a:t>
                </a:r>
              </a:p>
              <a:p>
                <a:pPr algn="ctr"/>
                <a:r>
                  <a:rPr lang="en-US" dirty="0"/>
                  <a:t>(almost normal distribution)</a:t>
                </a:r>
              </a:p>
            </p:txBody>
          </p:sp>
        </mc:Choice>
        <mc:Fallback xmlns="">
          <p:sp>
            <p:nvSpPr>
              <p:cNvPr id="15" name="TextBox 14">
                <a:extLst>
                  <a:ext uri="{FF2B5EF4-FFF2-40B4-BE49-F238E27FC236}">
                    <a16:creationId xmlns:a16="http://schemas.microsoft.com/office/drawing/2014/main" id="{4D5A4D79-0446-2828-D129-A48BF046BBAD}"/>
                  </a:ext>
                </a:extLst>
              </p:cNvPr>
              <p:cNvSpPr txBox="1">
                <a:spLocks noRot="1" noChangeAspect="1" noMove="1" noResize="1" noEditPoints="1" noAdjustHandles="1" noChangeArrowheads="1" noChangeShapeType="1" noTextEdit="1"/>
              </p:cNvSpPr>
              <p:nvPr/>
            </p:nvSpPr>
            <p:spPr>
              <a:xfrm>
                <a:off x="7935644" y="6131900"/>
                <a:ext cx="3498613" cy="646331"/>
              </a:xfrm>
              <a:prstGeom prst="rect">
                <a:avLst/>
              </a:prstGeom>
              <a:blipFill>
                <a:blip r:embed="rId7"/>
                <a:stretch>
                  <a:fillRect t="-3846" b="-1346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DC041786-10E8-88A9-DAC9-CF012D73DD0E}"/>
              </a:ext>
            </a:extLst>
          </p:cNvPr>
          <p:cNvSpPr>
            <a:spLocks noGrp="1"/>
          </p:cNvSpPr>
          <p:nvPr>
            <p:ph type="title"/>
          </p:nvPr>
        </p:nvSpPr>
        <p:spPr>
          <a:xfrm>
            <a:off x="618383" y="92838"/>
            <a:ext cx="10515600" cy="1325563"/>
          </a:xfrm>
        </p:spPr>
        <p:txBody>
          <a:bodyPr/>
          <a:lstStyle/>
          <a:p>
            <a:r>
              <a:rPr lang="en-US" dirty="0"/>
              <a:t>Results</a:t>
            </a:r>
          </a:p>
        </p:txBody>
      </p:sp>
    </p:spTree>
    <p:extLst>
      <p:ext uri="{BB962C8B-B14F-4D97-AF65-F5344CB8AC3E}">
        <p14:creationId xmlns:p14="http://schemas.microsoft.com/office/powerpoint/2010/main" val="369681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9C5339-BF66-4B52-2E4E-D0F71E234D7B}"/>
              </a:ext>
            </a:extLst>
          </p:cNvPr>
          <p:cNvPicPr>
            <a:picLocks noChangeAspect="1"/>
          </p:cNvPicPr>
          <p:nvPr/>
        </p:nvPicPr>
        <p:blipFill>
          <a:blip r:embed="rId2"/>
          <a:stretch>
            <a:fillRect/>
          </a:stretch>
        </p:blipFill>
        <p:spPr>
          <a:xfrm>
            <a:off x="1230973" y="1929946"/>
            <a:ext cx="4572000" cy="2882900"/>
          </a:xfrm>
          <a:prstGeom prst="rect">
            <a:avLst/>
          </a:prstGeom>
        </p:spPr>
      </p:pic>
      <p:pic>
        <p:nvPicPr>
          <p:cNvPr id="10" name="Picture 9">
            <a:extLst>
              <a:ext uri="{FF2B5EF4-FFF2-40B4-BE49-F238E27FC236}">
                <a16:creationId xmlns:a16="http://schemas.microsoft.com/office/drawing/2014/main" id="{47DAC396-004F-0BCA-55A7-DBC0A7C48B20}"/>
              </a:ext>
            </a:extLst>
          </p:cNvPr>
          <p:cNvPicPr>
            <a:picLocks noChangeAspect="1"/>
          </p:cNvPicPr>
          <p:nvPr/>
        </p:nvPicPr>
        <p:blipFill>
          <a:blip r:embed="rId3"/>
          <a:stretch>
            <a:fillRect/>
          </a:stretch>
        </p:blipFill>
        <p:spPr>
          <a:xfrm>
            <a:off x="6219663" y="1961696"/>
            <a:ext cx="4623486" cy="285115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95C10E-0361-11FC-1291-90DAA19983F7}"/>
                  </a:ext>
                </a:extLst>
              </p:cNvPr>
              <p:cNvSpPr txBox="1"/>
              <p:nvPr/>
            </p:nvSpPr>
            <p:spPr>
              <a:xfrm>
                <a:off x="2290056" y="1500058"/>
                <a:ext cx="2453833" cy="369332"/>
              </a:xfrm>
              <a:prstGeom prst="rect">
                <a:avLst/>
              </a:prstGeom>
              <a:noFill/>
            </p:spPr>
            <p:txBody>
              <a:bodyPr wrap="square" rtlCol="0">
                <a:spAutoFit/>
              </a:bodyPr>
              <a:lstStyle/>
              <a:p>
                <a:pPr algn="ct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=2.33</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=10</m:t>
                    </m:r>
                  </m:oMath>
                </a14:m>
                <a:endParaRPr lang="en-US" dirty="0"/>
              </a:p>
            </p:txBody>
          </p:sp>
        </mc:Choice>
        <mc:Fallback xmlns="">
          <p:sp>
            <p:nvSpPr>
              <p:cNvPr id="11" name="TextBox 10">
                <a:extLst>
                  <a:ext uri="{FF2B5EF4-FFF2-40B4-BE49-F238E27FC236}">
                    <a16:creationId xmlns:a16="http://schemas.microsoft.com/office/drawing/2014/main" id="{9395C10E-0361-11FC-1291-90DAA19983F7}"/>
                  </a:ext>
                </a:extLst>
              </p:cNvPr>
              <p:cNvSpPr txBox="1">
                <a:spLocks noRot="1" noChangeAspect="1" noMove="1" noResize="1" noEditPoints="1" noAdjustHandles="1" noChangeArrowheads="1" noChangeShapeType="1" noTextEdit="1"/>
              </p:cNvSpPr>
              <p:nvPr/>
            </p:nvSpPr>
            <p:spPr>
              <a:xfrm>
                <a:off x="2290056" y="1500058"/>
                <a:ext cx="2453833" cy="369332"/>
              </a:xfrm>
              <a:prstGeom prst="rect">
                <a:avLst/>
              </a:prstGeom>
              <a:blipFill>
                <a:blip r:embed="rId4"/>
                <a:stretch>
                  <a:fillRect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0A0D06D-D5C7-3B72-846A-4457C552D733}"/>
                  </a:ext>
                </a:extLst>
              </p:cNvPr>
              <p:cNvSpPr txBox="1"/>
              <p:nvPr/>
            </p:nvSpPr>
            <p:spPr>
              <a:xfrm>
                <a:off x="6782099" y="1500058"/>
                <a:ext cx="3498613" cy="369332"/>
              </a:xfrm>
              <a:prstGeom prst="rect">
                <a:avLst/>
              </a:prstGeom>
              <a:noFill/>
            </p:spPr>
            <p:txBody>
              <a:bodyPr wrap="square" rtlCol="0">
                <a:spAutoFit/>
              </a:bodyPr>
              <a:lstStyle/>
              <a:p>
                <a:pPr algn="ct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=2.33</m:t>
                    </m:r>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=2.33</m:t>
                    </m:r>
                  </m:oMath>
                </a14:m>
                <a:r>
                  <a:rPr lang="en-US" dirty="0"/>
                  <a:t> </a:t>
                </a:r>
              </a:p>
            </p:txBody>
          </p:sp>
        </mc:Choice>
        <mc:Fallback xmlns="">
          <p:sp>
            <p:nvSpPr>
              <p:cNvPr id="12" name="TextBox 11">
                <a:extLst>
                  <a:ext uri="{FF2B5EF4-FFF2-40B4-BE49-F238E27FC236}">
                    <a16:creationId xmlns:a16="http://schemas.microsoft.com/office/drawing/2014/main" id="{D0A0D06D-D5C7-3B72-846A-4457C552D733}"/>
                  </a:ext>
                </a:extLst>
              </p:cNvPr>
              <p:cNvSpPr txBox="1">
                <a:spLocks noRot="1" noChangeAspect="1" noMove="1" noResize="1" noEditPoints="1" noAdjustHandles="1" noChangeArrowheads="1" noChangeShapeType="1" noTextEdit="1"/>
              </p:cNvSpPr>
              <p:nvPr/>
            </p:nvSpPr>
            <p:spPr>
              <a:xfrm>
                <a:off x="6782099" y="1500058"/>
                <a:ext cx="3498613" cy="369332"/>
              </a:xfrm>
              <a:prstGeom prst="rect">
                <a:avLst/>
              </a:prstGeom>
              <a:blipFill>
                <a:blip r:embed="rId5"/>
                <a:stretch>
                  <a:fillRect t="-6667" b="-26667"/>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7251168B-72CF-3152-2090-41F827B36DB3}"/>
              </a:ext>
            </a:extLst>
          </p:cNvPr>
          <p:cNvSpPr txBox="1"/>
          <p:nvPr/>
        </p:nvSpPr>
        <p:spPr>
          <a:xfrm>
            <a:off x="4970794" y="1929946"/>
            <a:ext cx="1040524" cy="307777"/>
          </a:xfrm>
          <a:prstGeom prst="rect">
            <a:avLst/>
          </a:prstGeom>
          <a:noFill/>
        </p:spPr>
        <p:txBody>
          <a:bodyPr wrap="square" rtlCol="0">
            <a:spAutoFit/>
          </a:bodyPr>
          <a:lstStyle/>
          <a:p>
            <a:r>
              <a:rPr lang="en-US" sz="1400" dirty="0">
                <a:solidFill>
                  <a:schemeClr val="bg1"/>
                </a:solidFill>
              </a:rPr>
              <a:t>Figure 10</a:t>
            </a:r>
          </a:p>
        </p:txBody>
      </p:sp>
      <p:sp>
        <p:nvSpPr>
          <p:cNvPr id="14" name="TextBox 13">
            <a:extLst>
              <a:ext uri="{FF2B5EF4-FFF2-40B4-BE49-F238E27FC236}">
                <a16:creationId xmlns:a16="http://schemas.microsoft.com/office/drawing/2014/main" id="{32707B39-B09E-FA4C-85B2-51DDFD9FC564}"/>
              </a:ext>
            </a:extLst>
          </p:cNvPr>
          <p:cNvSpPr txBox="1"/>
          <p:nvPr/>
        </p:nvSpPr>
        <p:spPr>
          <a:xfrm>
            <a:off x="10010970" y="1929945"/>
            <a:ext cx="1040524" cy="307777"/>
          </a:xfrm>
          <a:prstGeom prst="rect">
            <a:avLst/>
          </a:prstGeom>
          <a:noFill/>
        </p:spPr>
        <p:txBody>
          <a:bodyPr wrap="square" rtlCol="0">
            <a:spAutoFit/>
          </a:bodyPr>
          <a:lstStyle/>
          <a:p>
            <a:r>
              <a:rPr lang="en-US" sz="1400" dirty="0">
                <a:solidFill>
                  <a:schemeClr val="bg1"/>
                </a:solidFill>
              </a:rPr>
              <a:t>Figure 11</a:t>
            </a:r>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C69D7D0-04ED-6693-7BE3-9EB5DF2A4E2F}"/>
                  </a:ext>
                </a:extLst>
              </p:cNvPr>
              <p:cNvSpPr txBox="1">
                <a:spLocks/>
              </p:cNvSpPr>
              <p:nvPr/>
            </p:nvSpPr>
            <p:spPr>
              <a:xfrm>
                <a:off x="545173" y="249099"/>
                <a:ext cx="10515600" cy="7279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Beta distributions </a:t>
                </a:r>
                <a:r>
                  <a:rPr lang="en-US" dirty="0">
                    <a:sym typeface="Wingdings" pitchFamily="2" charset="2"/>
                  </a:rPr>
                  <a:t> magnitude of </a:t>
                </a:r>
                <a14:m>
                  <m:oMath xmlns:m="http://schemas.openxmlformats.org/officeDocument/2006/math">
                    <m:sSub>
                      <m:sSubPr>
                        <m:ctrlPr>
                          <a:rPr lang="en-US" i="1" smtClean="0">
                            <a:latin typeface="Cambria Math" panose="02040503050406030204" pitchFamily="18" charset="0"/>
                            <a:sym typeface="Wingdings" pitchFamily="2" charset="2"/>
                          </a:rPr>
                        </m:ctrlPr>
                      </m:sSubPr>
                      <m:e>
                        <m:r>
                          <a:rPr lang="en-US" b="0" i="1" smtClean="0">
                            <a:latin typeface="Cambria Math" panose="02040503050406030204" pitchFamily="18" charset="0"/>
                            <a:sym typeface="Wingdings" pitchFamily="2" charset="2"/>
                          </a:rPr>
                          <m:t>𝐴</m:t>
                        </m:r>
                      </m:e>
                      <m:sub>
                        <m:r>
                          <a:rPr lang="en-US" b="0" i="1" smtClean="0">
                            <a:latin typeface="Cambria Math" panose="02040503050406030204" pitchFamily="18" charset="0"/>
                            <a:sym typeface="Wingdings" pitchFamily="2" charset="2"/>
                          </a:rPr>
                          <m:t>𝑅</m:t>
                        </m:r>
                      </m:sub>
                    </m:sSub>
                  </m:oMath>
                </a14:m>
                <a:r>
                  <a:rPr lang="en-US" dirty="0"/>
                  <a:t> as </a:t>
                </a:r>
                <a:r>
                  <a:rPr lang="en-US" i="1" dirty="0"/>
                  <a:t>q(P) </a:t>
                </a:r>
                <a:r>
                  <a:rPr lang="en-US" dirty="0"/>
                  <a:t>changes</a:t>
                </a:r>
              </a:p>
            </p:txBody>
          </p:sp>
        </mc:Choice>
        <mc:Fallback xmlns="">
          <p:sp>
            <p:nvSpPr>
              <p:cNvPr id="2" name="Title 1">
                <a:extLst>
                  <a:ext uri="{FF2B5EF4-FFF2-40B4-BE49-F238E27FC236}">
                    <a16:creationId xmlns:a16="http://schemas.microsoft.com/office/drawing/2014/main" id="{8C69D7D0-04ED-6693-7BE3-9EB5DF2A4E2F}"/>
                  </a:ext>
                </a:extLst>
              </p:cNvPr>
              <p:cNvSpPr txBox="1">
                <a:spLocks noRot="1" noChangeAspect="1" noMove="1" noResize="1" noEditPoints="1" noAdjustHandles="1" noChangeArrowheads="1" noChangeShapeType="1" noTextEdit="1"/>
              </p:cNvSpPr>
              <p:nvPr/>
            </p:nvSpPr>
            <p:spPr>
              <a:xfrm>
                <a:off x="545173" y="249099"/>
                <a:ext cx="10515600" cy="727951"/>
              </a:xfrm>
              <a:prstGeom prst="rect">
                <a:avLst/>
              </a:prstGeom>
              <a:blipFill>
                <a:blip r:embed="rId6"/>
                <a:stretch>
                  <a:fillRect l="-2292" t="-29310" r="-241" b="-11724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86DF594A-4674-17D2-015F-4363A9F7B9B0}"/>
              </a:ext>
            </a:extLst>
          </p:cNvPr>
          <p:cNvSpPr txBox="1"/>
          <p:nvPr/>
        </p:nvSpPr>
        <p:spPr>
          <a:xfrm>
            <a:off x="344213" y="5130911"/>
            <a:ext cx="11503573" cy="646331"/>
          </a:xfrm>
          <a:prstGeom prst="rect">
            <a:avLst/>
          </a:prstGeom>
          <a:noFill/>
        </p:spPr>
        <p:txBody>
          <a:bodyPr wrap="square" rtlCol="0">
            <a:spAutoFit/>
          </a:bodyPr>
          <a:lstStyle/>
          <a:p>
            <a:pPr algn="ctr"/>
            <a:r>
              <a:rPr lang="en-US" dirty="0"/>
              <a:t>As the distribution changes from beta </a:t>
            </a:r>
            <a:r>
              <a:rPr lang="en-US" dirty="0">
                <a:sym typeface="Wingdings" pitchFamily="2" charset="2"/>
              </a:rPr>
              <a:t> normal:</a:t>
            </a:r>
          </a:p>
          <a:p>
            <a:pPr algn="ctr"/>
            <a:r>
              <a:rPr lang="en-US" dirty="0">
                <a:sym typeface="Wingdings" pitchFamily="2" charset="2"/>
              </a:rPr>
              <a:t>the likelihood of acceptance of deception decreases dramatically</a:t>
            </a:r>
          </a:p>
        </p:txBody>
      </p:sp>
      <p:cxnSp>
        <p:nvCxnSpPr>
          <p:cNvPr id="5" name="Straight Arrow Connector 4">
            <a:extLst>
              <a:ext uri="{FF2B5EF4-FFF2-40B4-BE49-F238E27FC236}">
                <a16:creationId xmlns:a16="http://schemas.microsoft.com/office/drawing/2014/main" id="{FAA348A9-CA9F-D4B2-98B1-2A038DA62297}"/>
              </a:ext>
            </a:extLst>
          </p:cNvPr>
          <p:cNvCxnSpPr>
            <a:stCxn id="3" idx="2"/>
          </p:cNvCxnSpPr>
          <p:nvPr/>
        </p:nvCxnSpPr>
        <p:spPr>
          <a:xfrm flipH="1">
            <a:off x="6095999" y="5777242"/>
            <a:ext cx="1" cy="318758"/>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B77723F6-3F3D-4544-99F2-DA9644801A28}"/>
              </a:ext>
            </a:extLst>
          </p:cNvPr>
          <p:cNvSpPr txBox="1"/>
          <p:nvPr/>
        </p:nvSpPr>
        <p:spPr>
          <a:xfrm>
            <a:off x="344212" y="6095307"/>
            <a:ext cx="11503573" cy="646331"/>
          </a:xfrm>
          <a:prstGeom prst="rect">
            <a:avLst/>
          </a:prstGeom>
          <a:noFill/>
        </p:spPr>
        <p:txBody>
          <a:bodyPr wrap="square" rtlCol="0">
            <a:spAutoFit/>
          </a:bodyPr>
          <a:lstStyle/>
          <a:p>
            <a:pPr algn="ctr"/>
            <a:r>
              <a:rPr lang="en-US" dirty="0">
                <a:sym typeface="Wingdings" pitchFamily="2" charset="2"/>
              </a:rPr>
              <a:t>Essentially, as blue team’s initial ideas about red team’s </a:t>
            </a:r>
            <a:r>
              <a:rPr lang="en-US" i="1" dirty="0">
                <a:sym typeface="Wingdings" pitchFamily="2" charset="2"/>
              </a:rPr>
              <a:t>q(P)</a:t>
            </a:r>
            <a:r>
              <a:rPr lang="en-US" dirty="0">
                <a:sym typeface="Wingdings" pitchFamily="2" charset="2"/>
              </a:rPr>
              <a:t> decrease, so too does our ability to create a successful deception  </a:t>
            </a:r>
          </a:p>
        </p:txBody>
      </p:sp>
    </p:spTree>
    <p:extLst>
      <p:ext uri="{BB962C8B-B14F-4D97-AF65-F5344CB8AC3E}">
        <p14:creationId xmlns:p14="http://schemas.microsoft.com/office/powerpoint/2010/main" val="150828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B17D6-5E4C-70A7-90BB-2111B23F5E9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5B99EE0-9C7A-3E6D-37FF-5E98C60473E8}"/>
              </a:ext>
            </a:extLst>
          </p:cNvPr>
          <p:cNvSpPr txBox="1"/>
          <p:nvPr/>
        </p:nvSpPr>
        <p:spPr>
          <a:xfrm>
            <a:off x="4808483" y="430188"/>
            <a:ext cx="2575034" cy="369332"/>
          </a:xfrm>
          <a:prstGeom prst="rect">
            <a:avLst/>
          </a:prstGeom>
          <a:noFill/>
          <a:ln w="19050">
            <a:solidFill>
              <a:schemeClr val="tx1"/>
            </a:solidFill>
          </a:ln>
        </p:spPr>
        <p:txBody>
          <a:bodyPr wrap="square" rtlCol="0">
            <a:spAutoFit/>
          </a:bodyPr>
          <a:lstStyle/>
          <a:p>
            <a:pPr algn="ctr"/>
            <a:r>
              <a:rPr lang="en-US" dirty="0"/>
              <a:t>RESEARCH QUESTION</a:t>
            </a:r>
          </a:p>
        </p:txBody>
      </p:sp>
      <p:grpSp>
        <p:nvGrpSpPr>
          <p:cNvPr id="15" name="Group 14">
            <a:extLst>
              <a:ext uri="{FF2B5EF4-FFF2-40B4-BE49-F238E27FC236}">
                <a16:creationId xmlns:a16="http://schemas.microsoft.com/office/drawing/2014/main" id="{BC4EC4FA-4671-752C-0454-EF691E9CB2AC}"/>
              </a:ext>
            </a:extLst>
          </p:cNvPr>
          <p:cNvGrpSpPr/>
          <p:nvPr/>
        </p:nvGrpSpPr>
        <p:grpSpPr>
          <a:xfrm>
            <a:off x="3268726" y="1688012"/>
            <a:ext cx="5717609" cy="369332"/>
            <a:chOff x="3405361" y="1425261"/>
            <a:chExt cx="5717609" cy="369332"/>
          </a:xfrm>
        </p:grpSpPr>
        <p:sp>
          <p:nvSpPr>
            <p:cNvPr id="3" name="TextBox 2">
              <a:extLst>
                <a:ext uri="{FF2B5EF4-FFF2-40B4-BE49-F238E27FC236}">
                  <a16:creationId xmlns:a16="http://schemas.microsoft.com/office/drawing/2014/main" id="{EC8ACBE6-40D8-F42C-5905-88FD36C5DF79}"/>
                </a:ext>
              </a:extLst>
            </p:cNvPr>
            <p:cNvSpPr txBox="1"/>
            <p:nvPr/>
          </p:nvSpPr>
          <p:spPr>
            <a:xfrm>
              <a:off x="3405361" y="1425261"/>
              <a:ext cx="2575034" cy="369332"/>
            </a:xfrm>
            <a:prstGeom prst="rect">
              <a:avLst/>
            </a:prstGeom>
            <a:noFill/>
            <a:ln w="19050">
              <a:solidFill>
                <a:schemeClr val="tx1"/>
              </a:solidFill>
            </a:ln>
          </p:spPr>
          <p:txBody>
            <a:bodyPr wrap="square" rtlCol="0">
              <a:spAutoFit/>
            </a:bodyPr>
            <a:lstStyle/>
            <a:p>
              <a:pPr algn="ctr"/>
              <a:r>
                <a:rPr lang="en-US" dirty="0"/>
                <a:t>GAPS IN LITERATURE</a:t>
              </a:r>
            </a:p>
          </p:txBody>
        </p:sp>
        <p:sp>
          <p:nvSpPr>
            <p:cNvPr id="4" name="TextBox 3">
              <a:extLst>
                <a:ext uri="{FF2B5EF4-FFF2-40B4-BE49-F238E27FC236}">
                  <a16:creationId xmlns:a16="http://schemas.microsoft.com/office/drawing/2014/main" id="{BB62EE6A-50E9-0410-40AA-171B98341D3B}"/>
                </a:ext>
              </a:extLst>
            </p:cNvPr>
            <p:cNvSpPr txBox="1"/>
            <p:nvPr/>
          </p:nvSpPr>
          <p:spPr>
            <a:xfrm>
              <a:off x="6547936" y="1425261"/>
              <a:ext cx="2575034" cy="369332"/>
            </a:xfrm>
            <a:prstGeom prst="rect">
              <a:avLst/>
            </a:prstGeom>
            <a:noFill/>
            <a:ln w="19050">
              <a:solidFill>
                <a:schemeClr val="tx1"/>
              </a:solidFill>
            </a:ln>
          </p:spPr>
          <p:txBody>
            <a:bodyPr wrap="square" rtlCol="0">
              <a:spAutoFit/>
            </a:bodyPr>
            <a:lstStyle/>
            <a:p>
              <a:pPr algn="ctr"/>
              <a:r>
                <a:rPr lang="en-US" dirty="0"/>
                <a:t>HYPOTHESIS</a:t>
              </a:r>
            </a:p>
          </p:txBody>
        </p:sp>
      </p:grpSp>
      <p:sp>
        <p:nvSpPr>
          <p:cNvPr id="5" name="TextBox 4">
            <a:extLst>
              <a:ext uri="{FF2B5EF4-FFF2-40B4-BE49-F238E27FC236}">
                <a16:creationId xmlns:a16="http://schemas.microsoft.com/office/drawing/2014/main" id="{E6D1D817-7C23-31B4-F553-614822893445}"/>
              </a:ext>
            </a:extLst>
          </p:cNvPr>
          <p:cNvSpPr txBox="1"/>
          <p:nvPr/>
        </p:nvSpPr>
        <p:spPr>
          <a:xfrm>
            <a:off x="4808483" y="2652940"/>
            <a:ext cx="2575034" cy="923330"/>
          </a:xfrm>
          <a:prstGeom prst="rect">
            <a:avLst/>
          </a:prstGeom>
          <a:noFill/>
          <a:ln w="19050">
            <a:solidFill>
              <a:schemeClr val="tx1"/>
            </a:solidFill>
          </a:ln>
        </p:spPr>
        <p:txBody>
          <a:bodyPr wrap="square" rtlCol="0">
            <a:spAutoFit/>
          </a:bodyPr>
          <a:lstStyle/>
          <a:p>
            <a:pPr algn="ctr"/>
            <a:r>
              <a:rPr lang="en-US" dirty="0"/>
              <a:t>RESEARCH DESIGN</a:t>
            </a:r>
          </a:p>
          <a:p>
            <a:pPr algn="ctr"/>
            <a:r>
              <a:rPr lang="en-US" dirty="0"/>
              <a:t>+</a:t>
            </a:r>
          </a:p>
          <a:p>
            <a:pPr algn="ctr"/>
            <a:r>
              <a:rPr lang="en-US" dirty="0"/>
              <a:t>GAME THEORY MODEL</a:t>
            </a:r>
          </a:p>
        </p:txBody>
      </p:sp>
      <p:sp>
        <p:nvSpPr>
          <p:cNvPr id="7" name="TextBox 6">
            <a:extLst>
              <a:ext uri="{FF2B5EF4-FFF2-40B4-BE49-F238E27FC236}">
                <a16:creationId xmlns:a16="http://schemas.microsoft.com/office/drawing/2014/main" id="{D109E166-B4EF-096E-D073-E0FA945FD301}"/>
              </a:ext>
            </a:extLst>
          </p:cNvPr>
          <p:cNvSpPr txBox="1"/>
          <p:nvPr/>
        </p:nvSpPr>
        <p:spPr>
          <a:xfrm>
            <a:off x="2233449" y="4297883"/>
            <a:ext cx="2575034" cy="369332"/>
          </a:xfrm>
          <a:prstGeom prst="rect">
            <a:avLst/>
          </a:prstGeom>
          <a:noFill/>
          <a:ln w="19050">
            <a:solidFill>
              <a:schemeClr val="tx1"/>
            </a:solidFill>
          </a:ln>
        </p:spPr>
        <p:txBody>
          <a:bodyPr wrap="square" rtlCol="0">
            <a:spAutoFit/>
          </a:bodyPr>
          <a:lstStyle/>
          <a:p>
            <a:pPr algn="ctr"/>
            <a:r>
              <a:rPr lang="en-US" dirty="0"/>
              <a:t>CASE STUDY RESULTS</a:t>
            </a:r>
          </a:p>
        </p:txBody>
      </p:sp>
      <p:sp>
        <p:nvSpPr>
          <p:cNvPr id="8" name="TextBox 7">
            <a:extLst>
              <a:ext uri="{FF2B5EF4-FFF2-40B4-BE49-F238E27FC236}">
                <a16:creationId xmlns:a16="http://schemas.microsoft.com/office/drawing/2014/main" id="{91D84501-25DA-5490-0E9B-6A4F084E92CF}"/>
              </a:ext>
            </a:extLst>
          </p:cNvPr>
          <p:cNvSpPr txBox="1"/>
          <p:nvPr/>
        </p:nvSpPr>
        <p:spPr>
          <a:xfrm>
            <a:off x="7246883" y="4297883"/>
            <a:ext cx="2575034" cy="369332"/>
          </a:xfrm>
          <a:prstGeom prst="rect">
            <a:avLst/>
          </a:prstGeom>
          <a:noFill/>
          <a:ln w="19050">
            <a:solidFill>
              <a:schemeClr val="tx1"/>
            </a:solidFill>
          </a:ln>
        </p:spPr>
        <p:txBody>
          <a:bodyPr wrap="square" rtlCol="0">
            <a:spAutoFit/>
          </a:bodyPr>
          <a:lstStyle/>
          <a:p>
            <a:pPr algn="ctr"/>
            <a:r>
              <a:rPr lang="en-US" dirty="0"/>
              <a:t>SIMULATION RESULTS</a:t>
            </a:r>
          </a:p>
        </p:txBody>
      </p:sp>
      <p:sp>
        <p:nvSpPr>
          <p:cNvPr id="9" name="TextBox 8">
            <a:extLst>
              <a:ext uri="{FF2B5EF4-FFF2-40B4-BE49-F238E27FC236}">
                <a16:creationId xmlns:a16="http://schemas.microsoft.com/office/drawing/2014/main" id="{3B31CDB0-663D-05C9-EC5B-D691D8E081EB}"/>
              </a:ext>
            </a:extLst>
          </p:cNvPr>
          <p:cNvSpPr txBox="1"/>
          <p:nvPr/>
        </p:nvSpPr>
        <p:spPr>
          <a:xfrm>
            <a:off x="4808483" y="5372324"/>
            <a:ext cx="2575034" cy="707886"/>
          </a:xfrm>
          <a:prstGeom prst="rect">
            <a:avLst/>
          </a:prstGeom>
          <a:solidFill>
            <a:schemeClr val="accent1"/>
          </a:solidFill>
          <a:ln w="19050">
            <a:solidFill>
              <a:schemeClr val="tx1"/>
            </a:solidFill>
          </a:ln>
        </p:spPr>
        <p:txBody>
          <a:bodyPr wrap="square" rtlCol="0">
            <a:spAutoFit/>
          </a:bodyPr>
          <a:lstStyle/>
          <a:p>
            <a:pPr algn="ctr"/>
            <a:r>
              <a:rPr lang="en-US" sz="2000" dirty="0"/>
              <a:t>ANALYSIS AND CONCLUSIONS</a:t>
            </a:r>
          </a:p>
        </p:txBody>
      </p:sp>
      <p:cxnSp>
        <p:nvCxnSpPr>
          <p:cNvPr id="11" name="Straight Connector 10">
            <a:extLst>
              <a:ext uri="{FF2B5EF4-FFF2-40B4-BE49-F238E27FC236}">
                <a16:creationId xmlns:a16="http://schemas.microsoft.com/office/drawing/2014/main" id="{BCAC409B-80CD-4A1F-6548-6F2784FC3CA1}"/>
              </a:ext>
            </a:extLst>
          </p:cNvPr>
          <p:cNvCxnSpPr>
            <a:cxnSpLocks/>
            <a:endCxn id="4" idx="1"/>
          </p:cNvCxnSpPr>
          <p:nvPr/>
        </p:nvCxnSpPr>
        <p:spPr>
          <a:xfrm>
            <a:off x="5843760" y="1872678"/>
            <a:ext cx="567541" cy="0"/>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4C33DF88-4C6E-896A-1FB6-FA89A60E3510}"/>
              </a:ext>
            </a:extLst>
          </p:cNvPr>
          <p:cNvCxnSpPr>
            <a:cxnSpLocks/>
            <a:stCxn id="2" idx="2"/>
          </p:cNvCxnSpPr>
          <p:nvPr/>
        </p:nvCxnSpPr>
        <p:spPr>
          <a:xfrm>
            <a:off x="6096000" y="799520"/>
            <a:ext cx="0" cy="1073158"/>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B734274D-97E9-BFDC-A1A7-46F3F355029F}"/>
              </a:ext>
            </a:extLst>
          </p:cNvPr>
          <p:cNvCxnSpPr>
            <a:cxnSpLocks/>
            <a:endCxn id="5" idx="0"/>
          </p:cNvCxnSpPr>
          <p:nvPr/>
        </p:nvCxnSpPr>
        <p:spPr>
          <a:xfrm>
            <a:off x="6096000" y="1872678"/>
            <a:ext cx="0" cy="780262"/>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58818B58-D276-58C9-15B9-BAF62A110274}"/>
              </a:ext>
            </a:extLst>
          </p:cNvPr>
          <p:cNvCxnSpPr>
            <a:cxnSpLocks/>
          </p:cNvCxnSpPr>
          <p:nvPr/>
        </p:nvCxnSpPr>
        <p:spPr>
          <a:xfrm flipH="1">
            <a:off x="3836276" y="3576270"/>
            <a:ext cx="2254469" cy="721613"/>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2A89D4C7-C560-B385-A790-9A583E0DFA17}"/>
              </a:ext>
            </a:extLst>
          </p:cNvPr>
          <p:cNvCxnSpPr>
            <a:cxnSpLocks/>
            <a:endCxn id="8" idx="0"/>
          </p:cNvCxnSpPr>
          <p:nvPr/>
        </p:nvCxnSpPr>
        <p:spPr>
          <a:xfrm>
            <a:off x="6048704" y="3581750"/>
            <a:ext cx="2485696" cy="716133"/>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09832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DA70-9AA4-D631-DFF9-3F0303A553EA}"/>
              </a:ext>
            </a:extLst>
          </p:cNvPr>
          <p:cNvSpPr>
            <a:spLocks noGrp="1"/>
          </p:cNvSpPr>
          <p:nvPr>
            <p:ph type="title"/>
          </p:nvPr>
        </p:nvSpPr>
        <p:spPr/>
        <p:txBody>
          <a:bodyPr/>
          <a:lstStyle/>
          <a:p>
            <a:r>
              <a:rPr lang="en-US" dirty="0"/>
              <a:t>What do we find?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70CA11-22FE-A9DB-9C2F-D7054D2CAF97}"/>
                  </a:ext>
                </a:extLst>
              </p:cNvPr>
              <p:cNvSpPr>
                <a:spLocks noGrp="1"/>
              </p:cNvSpPr>
              <p:nvPr>
                <p:ph idx="1"/>
              </p:nvPr>
            </p:nvSpPr>
            <p:spPr>
              <a:xfrm>
                <a:off x="838200" y="1825625"/>
                <a:ext cx="10515600" cy="1325563"/>
              </a:xfrm>
            </p:spPr>
            <p:txBody>
              <a:bodyPr/>
              <a:lstStyle/>
              <a:p>
                <a:pPr marL="0" indent="0">
                  <a:buNone/>
                </a:pPr>
                <a:r>
                  <a:rPr lang="en-US" dirty="0"/>
                  <a:t>1) There exists an operational deceptive space,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𝑅</m:t>
                        </m:r>
                      </m:sub>
                    </m:sSub>
                  </m:oMath>
                </a14:m>
                <a:r>
                  <a:rPr lang="en-US" dirty="0"/>
                  <a:t>, in which all blue team’s deceptions will be accepted by red team</a:t>
                </a:r>
              </a:p>
              <a:p>
                <a:pPr lvl="1"/>
                <a:r>
                  <a:rPr lang="en-US" dirty="0"/>
                  <a:t>Regardless of beliefs about validity</a:t>
                </a:r>
              </a:p>
            </p:txBody>
          </p:sp>
        </mc:Choice>
        <mc:Fallback xmlns="">
          <p:sp>
            <p:nvSpPr>
              <p:cNvPr id="3" name="Content Placeholder 2">
                <a:extLst>
                  <a:ext uri="{FF2B5EF4-FFF2-40B4-BE49-F238E27FC236}">
                    <a16:creationId xmlns:a16="http://schemas.microsoft.com/office/drawing/2014/main" id="{5B70CA11-22FE-A9DB-9C2F-D7054D2CAF97}"/>
                  </a:ext>
                </a:extLst>
              </p:cNvPr>
              <p:cNvSpPr>
                <a:spLocks noGrp="1" noRot="1" noChangeAspect="1" noMove="1" noResize="1" noEditPoints="1" noAdjustHandles="1" noChangeArrowheads="1" noChangeShapeType="1" noTextEdit="1"/>
              </p:cNvSpPr>
              <p:nvPr>
                <p:ph idx="1"/>
              </p:nvPr>
            </p:nvSpPr>
            <p:spPr>
              <a:xfrm>
                <a:off x="838200" y="1825625"/>
                <a:ext cx="10515600" cy="1325563"/>
              </a:xfrm>
              <a:blipFill>
                <a:blip r:embed="rId2"/>
                <a:stretch>
                  <a:fillRect l="-1206" t="-7547" r="-1206" b="-471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4E2FA19D-DD9F-A66A-1117-7301F030D928}"/>
              </a:ext>
            </a:extLst>
          </p:cNvPr>
          <p:cNvSpPr txBox="1"/>
          <p:nvPr/>
        </p:nvSpPr>
        <p:spPr>
          <a:xfrm>
            <a:off x="838200" y="3469126"/>
            <a:ext cx="10515600" cy="892552"/>
          </a:xfrm>
          <a:prstGeom prst="rect">
            <a:avLst/>
          </a:prstGeom>
          <a:noFill/>
        </p:spPr>
        <p:txBody>
          <a:bodyPr wrap="square">
            <a:spAutoFit/>
          </a:bodyPr>
          <a:lstStyle/>
          <a:p>
            <a:pPr marL="0" indent="0">
              <a:buNone/>
            </a:pPr>
            <a:r>
              <a:rPr lang="en-US" sz="2800" dirty="0"/>
              <a:t>2) Under certain conditions, deception is optimal for all players</a:t>
            </a:r>
          </a:p>
          <a:p>
            <a:pPr marL="742950" lvl="1" indent="-285750">
              <a:buFont typeface="Arial" panose="020B0604020202020204" pitchFamily="34" charset="0"/>
              <a:buChar char="•"/>
            </a:pPr>
            <a:r>
              <a:rPr lang="en-US" sz="2400" dirty="0"/>
              <a:t>Deterring aggressive action</a:t>
            </a:r>
          </a:p>
        </p:txBody>
      </p:sp>
      <p:sp>
        <p:nvSpPr>
          <p:cNvPr id="6" name="TextBox 5">
            <a:extLst>
              <a:ext uri="{FF2B5EF4-FFF2-40B4-BE49-F238E27FC236}">
                <a16:creationId xmlns:a16="http://schemas.microsoft.com/office/drawing/2014/main" id="{1FCE9C64-CF1F-FA20-CF40-1D258A47DA1E}"/>
              </a:ext>
            </a:extLst>
          </p:cNvPr>
          <p:cNvSpPr txBox="1"/>
          <p:nvPr/>
        </p:nvSpPr>
        <p:spPr>
          <a:xfrm>
            <a:off x="838200" y="4785545"/>
            <a:ext cx="10515600" cy="954107"/>
          </a:xfrm>
          <a:prstGeom prst="rect">
            <a:avLst/>
          </a:prstGeom>
          <a:noFill/>
        </p:spPr>
        <p:txBody>
          <a:bodyPr wrap="square">
            <a:spAutoFit/>
          </a:bodyPr>
          <a:lstStyle/>
          <a:p>
            <a:pPr marL="0" indent="0">
              <a:buNone/>
            </a:pPr>
            <a:r>
              <a:rPr lang="en-US" sz="2800" dirty="0"/>
              <a:t>3) </a:t>
            </a:r>
            <a:r>
              <a:rPr lang="en-US" altLang="ja-JP" sz="2800" dirty="0"/>
              <a:t>Variations in blue team’s beliefs about red team’s quality of perception matter intensely to the game’s outcome</a:t>
            </a:r>
          </a:p>
        </p:txBody>
      </p:sp>
    </p:spTree>
    <p:extLst>
      <p:ext uri="{BB962C8B-B14F-4D97-AF65-F5344CB8AC3E}">
        <p14:creationId xmlns:p14="http://schemas.microsoft.com/office/powerpoint/2010/main" val="202482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855E-C8E9-1FF4-C570-D172ECD92539}"/>
              </a:ext>
            </a:extLst>
          </p:cNvPr>
          <p:cNvSpPr>
            <a:spLocks noGrp="1"/>
          </p:cNvSpPr>
          <p:nvPr>
            <p:ph type="title"/>
          </p:nvPr>
        </p:nvSpPr>
        <p:spPr/>
        <p:txBody>
          <a:bodyPr/>
          <a:lstStyle/>
          <a:p>
            <a:r>
              <a:rPr lang="en-US" dirty="0"/>
              <a:t>Implications &amp; Further Research</a:t>
            </a:r>
          </a:p>
        </p:txBody>
      </p:sp>
      <p:sp>
        <p:nvSpPr>
          <p:cNvPr id="3" name="Content Placeholder 2">
            <a:extLst>
              <a:ext uri="{FF2B5EF4-FFF2-40B4-BE49-F238E27FC236}">
                <a16:creationId xmlns:a16="http://schemas.microsoft.com/office/drawing/2014/main" id="{7036F740-3514-8D0D-0A69-D360138C5EB7}"/>
              </a:ext>
            </a:extLst>
          </p:cNvPr>
          <p:cNvSpPr>
            <a:spLocks noGrp="1"/>
          </p:cNvSpPr>
          <p:nvPr>
            <p:ph idx="1"/>
          </p:nvPr>
        </p:nvSpPr>
        <p:spPr>
          <a:xfrm>
            <a:off x="838200" y="1825625"/>
            <a:ext cx="10515600" cy="1495644"/>
          </a:xfrm>
        </p:spPr>
        <p:txBody>
          <a:bodyPr/>
          <a:lstStyle/>
          <a:p>
            <a:r>
              <a:rPr lang="en-US" dirty="0"/>
              <a:t>Studying further psychological background for determining quality of perception</a:t>
            </a:r>
          </a:p>
          <a:p>
            <a:r>
              <a:rPr lang="en-US" dirty="0"/>
              <a:t>Find other case studies to operationalize the model further</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2CE1ED6E-2B6B-F4CA-7DC0-8A00EADBD0EB}"/>
              </a:ext>
            </a:extLst>
          </p:cNvPr>
          <p:cNvSpPr txBox="1"/>
          <p:nvPr/>
        </p:nvSpPr>
        <p:spPr>
          <a:xfrm>
            <a:off x="2543502" y="3641836"/>
            <a:ext cx="7104995" cy="523220"/>
          </a:xfrm>
          <a:prstGeom prst="rect">
            <a:avLst/>
          </a:prstGeom>
          <a:noFill/>
        </p:spPr>
        <p:txBody>
          <a:bodyPr wrap="square" rtlCol="0">
            <a:spAutoFit/>
          </a:bodyPr>
          <a:lstStyle/>
          <a:p>
            <a:r>
              <a:rPr lang="en-US" sz="2800" dirty="0"/>
              <a:t>But most importantly, DECEPTION WORKS</a:t>
            </a:r>
          </a:p>
        </p:txBody>
      </p:sp>
    </p:spTree>
    <p:extLst>
      <p:ext uri="{BB962C8B-B14F-4D97-AF65-F5344CB8AC3E}">
        <p14:creationId xmlns:p14="http://schemas.microsoft.com/office/powerpoint/2010/main" val="366718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742A-EABA-195E-B93F-EEF77F51C4D4}"/>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317AFE8A-42B7-EE1E-4AD6-192C3E0F4866}"/>
              </a:ext>
            </a:extLst>
          </p:cNvPr>
          <p:cNvSpPr>
            <a:spLocks noGrp="1"/>
          </p:cNvSpPr>
          <p:nvPr>
            <p:ph type="body" idx="1"/>
          </p:nvPr>
        </p:nvSpPr>
        <p:spPr/>
        <p:txBody>
          <a:bodyPr vert="horz" lIns="91440" tIns="45720" rIns="91440" bIns="45720" rtlCol="0" anchor="t">
            <a:normAutofit/>
          </a:bodyPr>
          <a:lstStyle/>
          <a:p>
            <a:r>
              <a:rPr lang="en-US"/>
              <a:t>Contact: Sophia Lander </a:t>
            </a:r>
            <a:r>
              <a:rPr lang="en-US" dirty="0">
                <a:hlinkClick r:id="rId2"/>
              </a:rPr>
              <a:t>slander835@gmail.com</a:t>
            </a:r>
            <a:r>
              <a:rPr lang="en-US" dirty="0"/>
              <a:t>  </a:t>
            </a:r>
          </a:p>
          <a:p>
            <a:r>
              <a:rPr lang="en-US" dirty="0"/>
              <a:t>Acknowledgement: Kyle Libby, Head of Research at </a:t>
            </a:r>
            <a:r>
              <a:rPr lang="en-US" dirty="0" err="1"/>
              <a:t>Metrea</a:t>
            </a:r>
            <a:endParaRPr lang="en-US" dirty="0"/>
          </a:p>
        </p:txBody>
      </p:sp>
      <p:pic>
        <p:nvPicPr>
          <p:cNvPr id="4" name="Picture 2" descr="Metrea: Building Elegant Solutions for National Security">
            <a:extLst>
              <a:ext uri="{FF2B5EF4-FFF2-40B4-BE49-F238E27FC236}">
                <a16:creationId xmlns:a16="http://schemas.microsoft.com/office/drawing/2014/main" id="{8D732407-7D50-F589-6444-A86C755143C8}"/>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8860222" y="1125362"/>
            <a:ext cx="3042202" cy="9135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and white logo&#10;&#10;Description automatically generated">
            <a:extLst>
              <a:ext uri="{FF2B5EF4-FFF2-40B4-BE49-F238E27FC236}">
                <a16:creationId xmlns:a16="http://schemas.microsoft.com/office/drawing/2014/main" id="{9A8DB0DF-8CE2-292B-695A-FC8F1F63B67B}"/>
              </a:ext>
            </a:extLst>
          </p:cNvPr>
          <p:cNvPicPr>
            <a:picLocks noChangeAspect="1"/>
          </p:cNvPicPr>
          <p:nvPr/>
        </p:nvPicPr>
        <p:blipFill>
          <a:blip r:embed="rId4"/>
          <a:srcRect t="23898"/>
          <a:stretch/>
        </p:blipFill>
        <p:spPr>
          <a:xfrm>
            <a:off x="537664" y="1125362"/>
            <a:ext cx="2049517" cy="1168751"/>
          </a:xfrm>
          <a:prstGeom prst="rect">
            <a:avLst/>
          </a:prstGeom>
        </p:spPr>
      </p:pic>
      <p:sp>
        <p:nvSpPr>
          <p:cNvPr id="6" name="Rectangle 5">
            <a:extLst>
              <a:ext uri="{FF2B5EF4-FFF2-40B4-BE49-F238E27FC236}">
                <a16:creationId xmlns:a16="http://schemas.microsoft.com/office/drawing/2014/main" id="{A5D58626-0FD4-D648-1FC9-79041EA6310F}"/>
              </a:ext>
            </a:extLst>
          </p:cNvPr>
          <p:cNvSpPr/>
          <p:nvPr/>
        </p:nvSpPr>
        <p:spPr>
          <a:xfrm>
            <a:off x="3636579" y="893380"/>
            <a:ext cx="4056993" cy="153530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ilitary Operations Research Society Logo">
            <a:extLst>
              <a:ext uri="{FF2B5EF4-FFF2-40B4-BE49-F238E27FC236}">
                <a16:creationId xmlns:a16="http://schemas.microsoft.com/office/drawing/2014/main" id="{94558293-9A8D-95CC-05C3-034ABD9092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644" y="990790"/>
            <a:ext cx="5066862" cy="1437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28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F20E7-C403-9967-13AD-48AB74C9BC4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AC5254E-A153-5B6C-BC96-BB6A33D56BE2}"/>
              </a:ext>
            </a:extLst>
          </p:cNvPr>
          <p:cNvSpPr txBox="1"/>
          <p:nvPr/>
        </p:nvSpPr>
        <p:spPr>
          <a:xfrm>
            <a:off x="4808483" y="430188"/>
            <a:ext cx="2575034" cy="369332"/>
          </a:xfrm>
          <a:prstGeom prst="rect">
            <a:avLst/>
          </a:prstGeom>
          <a:noFill/>
          <a:ln w="19050">
            <a:solidFill>
              <a:schemeClr val="tx1"/>
            </a:solidFill>
          </a:ln>
        </p:spPr>
        <p:txBody>
          <a:bodyPr wrap="square" rtlCol="0">
            <a:spAutoFit/>
          </a:bodyPr>
          <a:lstStyle/>
          <a:p>
            <a:pPr algn="ctr"/>
            <a:r>
              <a:rPr lang="en-US" dirty="0"/>
              <a:t>RESEARCH QUESTION</a:t>
            </a:r>
          </a:p>
        </p:txBody>
      </p:sp>
      <p:grpSp>
        <p:nvGrpSpPr>
          <p:cNvPr id="15" name="Group 14">
            <a:extLst>
              <a:ext uri="{FF2B5EF4-FFF2-40B4-BE49-F238E27FC236}">
                <a16:creationId xmlns:a16="http://schemas.microsoft.com/office/drawing/2014/main" id="{E14C7001-2868-821E-4F11-60CFE8804883}"/>
              </a:ext>
            </a:extLst>
          </p:cNvPr>
          <p:cNvGrpSpPr/>
          <p:nvPr/>
        </p:nvGrpSpPr>
        <p:grpSpPr>
          <a:xfrm>
            <a:off x="3268726" y="1688012"/>
            <a:ext cx="5717609" cy="400110"/>
            <a:chOff x="3405361" y="1425261"/>
            <a:chExt cx="5717609" cy="400110"/>
          </a:xfrm>
        </p:grpSpPr>
        <p:sp>
          <p:nvSpPr>
            <p:cNvPr id="3" name="TextBox 2">
              <a:extLst>
                <a:ext uri="{FF2B5EF4-FFF2-40B4-BE49-F238E27FC236}">
                  <a16:creationId xmlns:a16="http://schemas.microsoft.com/office/drawing/2014/main" id="{91EF5DA4-1D34-02D6-DDE3-C23E61252108}"/>
                </a:ext>
              </a:extLst>
            </p:cNvPr>
            <p:cNvSpPr txBox="1"/>
            <p:nvPr/>
          </p:nvSpPr>
          <p:spPr>
            <a:xfrm>
              <a:off x="3405361" y="1425261"/>
              <a:ext cx="2575034" cy="400110"/>
            </a:xfrm>
            <a:prstGeom prst="rect">
              <a:avLst/>
            </a:prstGeom>
            <a:solidFill>
              <a:schemeClr val="accent1"/>
            </a:solidFill>
            <a:ln w="19050">
              <a:solidFill>
                <a:schemeClr val="tx1"/>
              </a:solidFill>
            </a:ln>
          </p:spPr>
          <p:txBody>
            <a:bodyPr wrap="square" rtlCol="0">
              <a:spAutoFit/>
            </a:bodyPr>
            <a:lstStyle/>
            <a:p>
              <a:pPr algn="ctr"/>
              <a:r>
                <a:rPr lang="en-US" sz="2000" dirty="0"/>
                <a:t>GAPS IN LITERATURE</a:t>
              </a:r>
            </a:p>
          </p:txBody>
        </p:sp>
        <p:sp>
          <p:nvSpPr>
            <p:cNvPr id="4" name="TextBox 3">
              <a:extLst>
                <a:ext uri="{FF2B5EF4-FFF2-40B4-BE49-F238E27FC236}">
                  <a16:creationId xmlns:a16="http://schemas.microsoft.com/office/drawing/2014/main" id="{D790E320-ACBE-81C6-FCC2-114E1C61C67F}"/>
                </a:ext>
              </a:extLst>
            </p:cNvPr>
            <p:cNvSpPr txBox="1"/>
            <p:nvPr/>
          </p:nvSpPr>
          <p:spPr>
            <a:xfrm>
              <a:off x="6547936" y="1425261"/>
              <a:ext cx="2575034" cy="400110"/>
            </a:xfrm>
            <a:prstGeom prst="rect">
              <a:avLst/>
            </a:prstGeom>
            <a:solidFill>
              <a:schemeClr val="accent1"/>
            </a:solidFill>
            <a:ln w="19050">
              <a:solidFill>
                <a:schemeClr val="tx1"/>
              </a:solidFill>
            </a:ln>
          </p:spPr>
          <p:txBody>
            <a:bodyPr wrap="square" rtlCol="0">
              <a:spAutoFit/>
            </a:bodyPr>
            <a:lstStyle/>
            <a:p>
              <a:pPr algn="ctr"/>
              <a:r>
                <a:rPr lang="en-US" sz="2000" dirty="0"/>
                <a:t>HYPOTHESIS</a:t>
              </a:r>
            </a:p>
          </p:txBody>
        </p:sp>
      </p:grpSp>
      <p:sp>
        <p:nvSpPr>
          <p:cNvPr id="5" name="TextBox 4">
            <a:extLst>
              <a:ext uri="{FF2B5EF4-FFF2-40B4-BE49-F238E27FC236}">
                <a16:creationId xmlns:a16="http://schemas.microsoft.com/office/drawing/2014/main" id="{591181E1-7652-DE2F-3B29-E058C8254485}"/>
              </a:ext>
            </a:extLst>
          </p:cNvPr>
          <p:cNvSpPr txBox="1"/>
          <p:nvPr/>
        </p:nvSpPr>
        <p:spPr>
          <a:xfrm>
            <a:off x="4808483" y="2652940"/>
            <a:ext cx="2575034" cy="923330"/>
          </a:xfrm>
          <a:prstGeom prst="rect">
            <a:avLst/>
          </a:prstGeom>
          <a:noFill/>
          <a:ln w="19050">
            <a:solidFill>
              <a:schemeClr val="tx1"/>
            </a:solidFill>
          </a:ln>
        </p:spPr>
        <p:txBody>
          <a:bodyPr wrap="square" rtlCol="0">
            <a:spAutoFit/>
          </a:bodyPr>
          <a:lstStyle/>
          <a:p>
            <a:pPr algn="ctr"/>
            <a:r>
              <a:rPr lang="en-US" dirty="0"/>
              <a:t>RESEARCH DESIGN</a:t>
            </a:r>
          </a:p>
          <a:p>
            <a:pPr algn="ctr"/>
            <a:r>
              <a:rPr lang="en-US" dirty="0"/>
              <a:t>+</a:t>
            </a:r>
          </a:p>
          <a:p>
            <a:pPr algn="ctr"/>
            <a:r>
              <a:rPr lang="en-US" dirty="0"/>
              <a:t>GAME THEORY MODEL</a:t>
            </a:r>
          </a:p>
        </p:txBody>
      </p:sp>
      <p:sp>
        <p:nvSpPr>
          <p:cNvPr id="7" name="TextBox 6">
            <a:extLst>
              <a:ext uri="{FF2B5EF4-FFF2-40B4-BE49-F238E27FC236}">
                <a16:creationId xmlns:a16="http://schemas.microsoft.com/office/drawing/2014/main" id="{4DED52B3-109C-D40C-7C7D-19FBC2F9593D}"/>
              </a:ext>
            </a:extLst>
          </p:cNvPr>
          <p:cNvSpPr txBox="1"/>
          <p:nvPr/>
        </p:nvSpPr>
        <p:spPr>
          <a:xfrm>
            <a:off x="2233449" y="4297883"/>
            <a:ext cx="2575034" cy="369332"/>
          </a:xfrm>
          <a:prstGeom prst="rect">
            <a:avLst/>
          </a:prstGeom>
          <a:noFill/>
          <a:ln w="19050">
            <a:solidFill>
              <a:schemeClr val="tx1"/>
            </a:solidFill>
          </a:ln>
        </p:spPr>
        <p:txBody>
          <a:bodyPr wrap="square" rtlCol="0">
            <a:spAutoFit/>
          </a:bodyPr>
          <a:lstStyle/>
          <a:p>
            <a:pPr algn="ctr"/>
            <a:r>
              <a:rPr lang="en-US" dirty="0"/>
              <a:t>CASE STUDY RESULTS</a:t>
            </a:r>
          </a:p>
        </p:txBody>
      </p:sp>
      <p:sp>
        <p:nvSpPr>
          <p:cNvPr id="8" name="TextBox 7">
            <a:extLst>
              <a:ext uri="{FF2B5EF4-FFF2-40B4-BE49-F238E27FC236}">
                <a16:creationId xmlns:a16="http://schemas.microsoft.com/office/drawing/2014/main" id="{2AE934FD-44C6-4F5F-11D3-4B4F87B56113}"/>
              </a:ext>
            </a:extLst>
          </p:cNvPr>
          <p:cNvSpPr txBox="1"/>
          <p:nvPr/>
        </p:nvSpPr>
        <p:spPr>
          <a:xfrm>
            <a:off x="7246883" y="4297883"/>
            <a:ext cx="2575034" cy="369332"/>
          </a:xfrm>
          <a:prstGeom prst="rect">
            <a:avLst/>
          </a:prstGeom>
          <a:noFill/>
          <a:ln w="19050">
            <a:solidFill>
              <a:schemeClr val="tx1"/>
            </a:solidFill>
          </a:ln>
        </p:spPr>
        <p:txBody>
          <a:bodyPr wrap="square" rtlCol="0">
            <a:spAutoFit/>
          </a:bodyPr>
          <a:lstStyle/>
          <a:p>
            <a:pPr algn="ctr"/>
            <a:r>
              <a:rPr lang="en-US" dirty="0"/>
              <a:t>SIMULATION RESULTS</a:t>
            </a:r>
          </a:p>
        </p:txBody>
      </p:sp>
      <p:sp>
        <p:nvSpPr>
          <p:cNvPr id="9" name="TextBox 8">
            <a:extLst>
              <a:ext uri="{FF2B5EF4-FFF2-40B4-BE49-F238E27FC236}">
                <a16:creationId xmlns:a16="http://schemas.microsoft.com/office/drawing/2014/main" id="{65348D9E-A4BE-8712-C79D-0B3568AF72A8}"/>
              </a:ext>
            </a:extLst>
          </p:cNvPr>
          <p:cNvSpPr txBox="1"/>
          <p:nvPr/>
        </p:nvSpPr>
        <p:spPr>
          <a:xfrm>
            <a:off x="4808483" y="5372324"/>
            <a:ext cx="2575034" cy="646331"/>
          </a:xfrm>
          <a:prstGeom prst="rect">
            <a:avLst/>
          </a:prstGeom>
          <a:noFill/>
          <a:ln w="19050">
            <a:solidFill>
              <a:schemeClr val="tx1"/>
            </a:solidFill>
          </a:ln>
        </p:spPr>
        <p:txBody>
          <a:bodyPr wrap="square" rtlCol="0">
            <a:spAutoFit/>
          </a:bodyPr>
          <a:lstStyle/>
          <a:p>
            <a:pPr algn="ctr"/>
            <a:r>
              <a:rPr lang="en-US" dirty="0"/>
              <a:t>ANALYSIS AND CONCLUSIONS</a:t>
            </a:r>
          </a:p>
        </p:txBody>
      </p:sp>
      <p:cxnSp>
        <p:nvCxnSpPr>
          <p:cNvPr id="11" name="Straight Connector 10">
            <a:extLst>
              <a:ext uri="{FF2B5EF4-FFF2-40B4-BE49-F238E27FC236}">
                <a16:creationId xmlns:a16="http://schemas.microsoft.com/office/drawing/2014/main" id="{B3BEAFA7-4D8C-B49B-837E-D1782F2C9659}"/>
              </a:ext>
            </a:extLst>
          </p:cNvPr>
          <p:cNvCxnSpPr>
            <a:cxnSpLocks/>
            <a:stCxn id="3" idx="3"/>
            <a:endCxn id="4" idx="1"/>
          </p:cNvCxnSpPr>
          <p:nvPr/>
        </p:nvCxnSpPr>
        <p:spPr>
          <a:xfrm>
            <a:off x="5843760" y="1888067"/>
            <a:ext cx="567541" cy="0"/>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0853BAC0-415D-406E-2410-CA8422B3A668}"/>
              </a:ext>
            </a:extLst>
          </p:cNvPr>
          <p:cNvCxnSpPr>
            <a:cxnSpLocks/>
            <a:stCxn id="2" idx="2"/>
          </p:cNvCxnSpPr>
          <p:nvPr/>
        </p:nvCxnSpPr>
        <p:spPr>
          <a:xfrm>
            <a:off x="6096000" y="799520"/>
            <a:ext cx="0" cy="1073158"/>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388DC3D6-D83B-8864-5E5D-3644A91093FA}"/>
              </a:ext>
            </a:extLst>
          </p:cNvPr>
          <p:cNvCxnSpPr>
            <a:cxnSpLocks/>
            <a:endCxn id="5" idx="0"/>
          </p:cNvCxnSpPr>
          <p:nvPr/>
        </p:nvCxnSpPr>
        <p:spPr>
          <a:xfrm>
            <a:off x="6096000" y="1872678"/>
            <a:ext cx="0" cy="780262"/>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2EC18437-B774-CDC4-46CD-6ACEA7718F9F}"/>
              </a:ext>
            </a:extLst>
          </p:cNvPr>
          <p:cNvCxnSpPr>
            <a:cxnSpLocks/>
          </p:cNvCxnSpPr>
          <p:nvPr/>
        </p:nvCxnSpPr>
        <p:spPr>
          <a:xfrm flipH="1">
            <a:off x="3836276" y="3576270"/>
            <a:ext cx="2254469" cy="721613"/>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35A4F9EF-1A5A-35C7-8FD9-E230C8A7B87F}"/>
              </a:ext>
            </a:extLst>
          </p:cNvPr>
          <p:cNvCxnSpPr>
            <a:cxnSpLocks/>
            <a:endCxn id="8" idx="0"/>
          </p:cNvCxnSpPr>
          <p:nvPr/>
        </p:nvCxnSpPr>
        <p:spPr>
          <a:xfrm>
            <a:off x="6048704" y="3581750"/>
            <a:ext cx="2485696" cy="716133"/>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637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631CC-D7E7-F183-D8D3-5D2CA1F2BEBB}"/>
              </a:ext>
            </a:extLst>
          </p:cNvPr>
          <p:cNvSpPr>
            <a:spLocks noGrp="1"/>
          </p:cNvSpPr>
          <p:nvPr>
            <p:ph type="title"/>
          </p:nvPr>
        </p:nvSpPr>
        <p:spPr/>
        <p:txBody>
          <a:bodyPr/>
          <a:lstStyle/>
          <a:p>
            <a:r>
              <a:rPr lang="en-US" dirty="0"/>
              <a:t>Gaps in Literature</a:t>
            </a:r>
          </a:p>
        </p:txBody>
      </p:sp>
      <p:sp>
        <p:nvSpPr>
          <p:cNvPr id="3" name="Content Placeholder 2">
            <a:extLst>
              <a:ext uri="{FF2B5EF4-FFF2-40B4-BE49-F238E27FC236}">
                <a16:creationId xmlns:a16="http://schemas.microsoft.com/office/drawing/2014/main" id="{47A3D764-2962-33A0-095A-EF0246024222}"/>
              </a:ext>
            </a:extLst>
          </p:cNvPr>
          <p:cNvSpPr>
            <a:spLocks noGrp="1"/>
          </p:cNvSpPr>
          <p:nvPr>
            <p:ph idx="1"/>
          </p:nvPr>
        </p:nvSpPr>
        <p:spPr>
          <a:xfrm>
            <a:off x="838200" y="1825625"/>
            <a:ext cx="10515600" cy="2861989"/>
          </a:xfrm>
        </p:spPr>
        <p:txBody>
          <a:bodyPr>
            <a:normAutofit fontScale="92500" lnSpcReduction="10000"/>
          </a:bodyPr>
          <a:lstStyle/>
          <a:p>
            <a:r>
              <a:rPr lang="en-US" dirty="0"/>
              <a:t>Game theory approaches to deception struggle to operationalize their findings</a:t>
            </a:r>
          </a:p>
          <a:p>
            <a:pPr lvl="1"/>
            <a:r>
              <a:rPr lang="en-US" dirty="0"/>
              <a:t>Davis et al. 2016 and </a:t>
            </a:r>
            <a:r>
              <a:rPr lang="en-US" dirty="0" err="1"/>
              <a:t>Sokri</a:t>
            </a:r>
            <a:r>
              <a:rPr lang="en-US" dirty="0"/>
              <a:t> 2021</a:t>
            </a:r>
          </a:p>
          <a:p>
            <a:r>
              <a:rPr lang="en-US" dirty="0"/>
              <a:t>Assume benefit to blue team actors </a:t>
            </a:r>
          </a:p>
          <a:p>
            <a:r>
              <a:rPr lang="en-US" dirty="0"/>
              <a:t>Focus on specific deceptive actions instead of general approaches </a:t>
            </a:r>
          </a:p>
          <a:p>
            <a:r>
              <a:rPr lang="en-US" dirty="0">
                <a:sym typeface="Wingdings" pitchFamily="2" charset="2"/>
              </a:rPr>
              <a:t>Deception as a counter plan</a:t>
            </a:r>
          </a:p>
          <a:p>
            <a:pPr lvl="1"/>
            <a:r>
              <a:rPr lang="en-US" dirty="0">
                <a:sym typeface="Wingdings" pitchFamily="2" charset="2"/>
              </a:rPr>
              <a:t>i.e., deception decreases costs to deterrence not increases payoff</a:t>
            </a:r>
            <a:endParaRPr lang="en-US" dirty="0"/>
          </a:p>
        </p:txBody>
      </p:sp>
      <p:sp>
        <p:nvSpPr>
          <p:cNvPr id="4" name="TextBox 3">
            <a:extLst>
              <a:ext uri="{FF2B5EF4-FFF2-40B4-BE49-F238E27FC236}">
                <a16:creationId xmlns:a16="http://schemas.microsoft.com/office/drawing/2014/main" id="{06A36C32-DB7B-FDD8-E35B-1E219B8F9D26}"/>
              </a:ext>
            </a:extLst>
          </p:cNvPr>
          <p:cNvSpPr txBox="1"/>
          <p:nvPr/>
        </p:nvSpPr>
        <p:spPr>
          <a:xfrm>
            <a:off x="838200" y="4957488"/>
            <a:ext cx="10061028" cy="1384995"/>
          </a:xfrm>
          <a:prstGeom prst="rect">
            <a:avLst/>
          </a:prstGeom>
          <a:noFill/>
        </p:spPr>
        <p:txBody>
          <a:bodyPr wrap="square" rtlCol="0">
            <a:spAutoFit/>
          </a:bodyPr>
          <a:lstStyle/>
          <a:p>
            <a:r>
              <a:rPr lang="en-US" sz="2800" dirty="0"/>
              <a:t>Can we create a game that models general deceptive practices as a positive deterrent to aggressive action for both red and blue team?</a:t>
            </a:r>
          </a:p>
        </p:txBody>
      </p:sp>
    </p:spTree>
    <p:extLst>
      <p:ext uri="{BB962C8B-B14F-4D97-AF65-F5344CB8AC3E}">
        <p14:creationId xmlns:p14="http://schemas.microsoft.com/office/powerpoint/2010/main" val="63477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8D964-0887-E7F2-565D-C9093C1BC3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4270103-7672-7608-2512-EBC3BFE268ED}"/>
              </a:ext>
            </a:extLst>
          </p:cNvPr>
          <p:cNvSpPr txBox="1"/>
          <p:nvPr/>
        </p:nvSpPr>
        <p:spPr>
          <a:xfrm>
            <a:off x="4808483" y="430188"/>
            <a:ext cx="2575034" cy="369332"/>
          </a:xfrm>
          <a:prstGeom prst="rect">
            <a:avLst/>
          </a:prstGeom>
          <a:noFill/>
          <a:ln w="19050">
            <a:solidFill>
              <a:schemeClr val="tx1"/>
            </a:solidFill>
          </a:ln>
        </p:spPr>
        <p:txBody>
          <a:bodyPr wrap="square" rtlCol="0">
            <a:spAutoFit/>
          </a:bodyPr>
          <a:lstStyle/>
          <a:p>
            <a:pPr algn="ctr"/>
            <a:r>
              <a:rPr lang="en-US" dirty="0"/>
              <a:t>RESEARCH QUESTION</a:t>
            </a:r>
          </a:p>
        </p:txBody>
      </p:sp>
      <p:grpSp>
        <p:nvGrpSpPr>
          <p:cNvPr id="15" name="Group 14">
            <a:extLst>
              <a:ext uri="{FF2B5EF4-FFF2-40B4-BE49-F238E27FC236}">
                <a16:creationId xmlns:a16="http://schemas.microsoft.com/office/drawing/2014/main" id="{29F506BC-47B0-F0E0-51D0-4DF950ECD10D}"/>
              </a:ext>
            </a:extLst>
          </p:cNvPr>
          <p:cNvGrpSpPr/>
          <p:nvPr/>
        </p:nvGrpSpPr>
        <p:grpSpPr>
          <a:xfrm>
            <a:off x="3268726" y="1688012"/>
            <a:ext cx="5717609" cy="369332"/>
            <a:chOff x="3405361" y="1425261"/>
            <a:chExt cx="5717609" cy="369332"/>
          </a:xfrm>
        </p:grpSpPr>
        <p:sp>
          <p:nvSpPr>
            <p:cNvPr id="3" name="TextBox 2">
              <a:extLst>
                <a:ext uri="{FF2B5EF4-FFF2-40B4-BE49-F238E27FC236}">
                  <a16:creationId xmlns:a16="http://schemas.microsoft.com/office/drawing/2014/main" id="{544CBEB7-AD9F-23E1-A0D5-2E5995A3734E}"/>
                </a:ext>
              </a:extLst>
            </p:cNvPr>
            <p:cNvSpPr txBox="1"/>
            <p:nvPr/>
          </p:nvSpPr>
          <p:spPr>
            <a:xfrm>
              <a:off x="3405361" y="1425261"/>
              <a:ext cx="2575034" cy="369332"/>
            </a:xfrm>
            <a:prstGeom prst="rect">
              <a:avLst/>
            </a:prstGeom>
            <a:noFill/>
            <a:ln w="19050">
              <a:solidFill>
                <a:schemeClr val="tx1"/>
              </a:solidFill>
            </a:ln>
          </p:spPr>
          <p:txBody>
            <a:bodyPr wrap="square" rtlCol="0">
              <a:spAutoFit/>
            </a:bodyPr>
            <a:lstStyle/>
            <a:p>
              <a:pPr algn="ctr"/>
              <a:r>
                <a:rPr lang="en-US" dirty="0"/>
                <a:t>GAPS IN LITERATURE</a:t>
              </a:r>
            </a:p>
          </p:txBody>
        </p:sp>
        <p:sp>
          <p:nvSpPr>
            <p:cNvPr id="4" name="TextBox 3">
              <a:extLst>
                <a:ext uri="{FF2B5EF4-FFF2-40B4-BE49-F238E27FC236}">
                  <a16:creationId xmlns:a16="http://schemas.microsoft.com/office/drawing/2014/main" id="{03A7ECE0-122C-12D1-C48C-895744A13E8A}"/>
                </a:ext>
              </a:extLst>
            </p:cNvPr>
            <p:cNvSpPr txBox="1"/>
            <p:nvPr/>
          </p:nvSpPr>
          <p:spPr>
            <a:xfrm>
              <a:off x="6547936" y="1425261"/>
              <a:ext cx="2575034" cy="369332"/>
            </a:xfrm>
            <a:prstGeom prst="rect">
              <a:avLst/>
            </a:prstGeom>
            <a:noFill/>
            <a:ln w="19050">
              <a:solidFill>
                <a:schemeClr val="tx1"/>
              </a:solidFill>
            </a:ln>
          </p:spPr>
          <p:txBody>
            <a:bodyPr wrap="square" rtlCol="0">
              <a:spAutoFit/>
            </a:bodyPr>
            <a:lstStyle/>
            <a:p>
              <a:pPr algn="ctr"/>
              <a:r>
                <a:rPr lang="en-US" dirty="0"/>
                <a:t>HYPOTHESIS</a:t>
              </a:r>
            </a:p>
          </p:txBody>
        </p:sp>
      </p:grpSp>
      <p:sp>
        <p:nvSpPr>
          <p:cNvPr id="5" name="TextBox 4">
            <a:extLst>
              <a:ext uri="{FF2B5EF4-FFF2-40B4-BE49-F238E27FC236}">
                <a16:creationId xmlns:a16="http://schemas.microsoft.com/office/drawing/2014/main" id="{4793A85C-9FAB-6742-4658-1393B9A4EAFD}"/>
              </a:ext>
            </a:extLst>
          </p:cNvPr>
          <p:cNvSpPr txBox="1"/>
          <p:nvPr/>
        </p:nvSpPr>
        <p:spPr>
          <a:xfrm>
            <a:off x="4367050" y="2622670"/>
            <a:ext cx="3468414" cy="1015663"/>
          </a:xfrm>
          <a:prstGeom prst="rect">
            <a:avLst/>
          </a:prstGeom>
          <a:solidFill>
            <a:schemeClr val="accent1"/>
          </a:solidFill>
          <a:ln w="19050">
            <a:solidFill>
              <a:schemeClr val="tx1"/>
            </a:solidFill>
          </a:ln>
        </p:spPr>
        <p:txBody>
          <a:bodyPr wrap="square" rtlCol="0">
            <a:spAutoFit/>
          </a:bodyPr>
          <a:lstStyle/>
          <a:p>
            <a:pPr algn="ctr"/>
            <a:r>
              <a:rPr lang="en-US" sz="2000" dirty="0"/>
              <a:t>RESEARCH DESIGN</a:t>
            </a:r>
          </a:p>
          <a:p>
            <a:pPr algn="ctr"/>
            <a:r>
              <a:rPr lang="en-US" sz="2000" dirty="0"/>
              <a:t>+</a:t>
            </a:r>
          </a:p>
          <a:p>
            <a:pPr algn="ctr"/>
            <a:r>
              <a:rPr lang="en-US" sz="2000" dirty="0"/>
              <a:t>GAME THEORY MODEL</a:t>
            </a:r>
          </a:p>
        </p:txBody>
      </p:sp>
      <p:sp>
        <p:nvSpPr>
          <p:cNvPr id="7" name="TextBox 6">
            <a:extLst>
              <a:ext uri="{FF2B5EF4-FFF2-40B4-BE49-F238E27FC236}">
                <a16:creationId xmlns:a16="http://schemas.microsoft.com/office/drawing/2014/main" id="{999E1DFF-6A0C-D116-53E8-F22B8E948C65}"/>
              </a:ext>
            </a:extLst>
          </p:cNvPr>
          <p:cNvSpPr txBox="1"/>
          <p:nvPr/>
        </p:nvSpPr>
        <p:spPr>
          <a:xfrm>
            <a:off x="2233449" y="4297883"/>
            <a:ext cx="2575034" cy="369332"/>
          </a:xfrm>
          <a:prstGeom prst="rect">
            <a:avLst/>
          </a:prstGeom>
          <a:noFill/>
          <a:ln w="19050">
            <a:solidFill>
              <a:schemeClr val="tx1"/>
            </a:solidFill>
          </a:ln>
        </p:spPr>
        <p:txBody>
          <a:bodyPr wrap="square" rtlCol="0">
            <a:spAutoFit/>
          </a:bodyPr>
          <a:lstStyle/>
          <a:p>
            <a:pPr algn="ctr"/>
            <a:r>
              <a:rPr lang="en-US" dirty="0"/>
              <a:t>CASE STUDY RESULTS</a:t>
            </a:r>
          </a:p>
        </p:txBody>
      </p:sp>
      <p:sp>
        <p:nvSpPr>
          <p:cNvPr id="8" name="TextBox 7">
            <a:extLst>
              <a:ext uri="{FF2B5EF4-FFF2-40B4-BE49-F238E27FC236}">
                <a16:creationId xmlns:a16="http://schemas.microsoft.com/office/drawing/2014/main" id="{3ADFEE2B-C955-119D-7A5F-0A1914C2A1E8}"/>
              </a:ext>
            </a:extLst>
          </p:cNvPr>
          <p:cNvSpPr txBox="1"/>
          <p:nvPr/>
        </p:nvSpPr>
        <p:spPr>
          <a:xfrm>
            <a:off x="7246883" y="4297883"/>
            <a:ext cx="2575034" cy="369332"/>
          </a:xfrm>
          <a:prstGeom prst="rect">
            <a:avLst/>
          </a:prstGeom>
          <a:noFill/>
          <a:ln w="19050">
            <a:solidFill>
              <a:schemeClr val="tx1"/>
            </a:solidFill>
          </a:ln>
        </p:spPr>
        <p:txBody>
          <a:bodyPr wrap="square" rtlCol="0">
            <a:spAutoFit/>
          </a:bodyPr>
          <a:lstStyle/>
          <a:p>
            <a:pPr algn="ctr"/>
            <a:r>
              <a:rPr lang="en-US" dirty="0"/>
              <a:t>SIMULATION RESULTS</a:t>
            </a:r>
          </a:p>
        </p:txBody>
      </p:sp>
      <p:sp>
        <p:nvSpPr>
          <p:cNvPr id="9" name="TextBox 8">
            <a:extLst>
              <a:ext uri="{FF2B5EF4-FFF2-40B4-BE49-F238E27FC236}">
                <a16:creationId xmlns:a16="http://schemas.microsoft.com/office/drawing/2014/main" id="{5AB52799-5FF8-083A-E05B-B1261249B3CD}"/>
              </a:ext>
            </a:extLst>
          </p:cNvPr>
          <p:cNvSpPr txBox="1"/>
          <p:nvPr/>
        </p:nvSpPr>
        <p:spPr>
          <a:xfrm>
            <a:off x="4808483" y="5372324"/>
            <a:ext cx="2575034" cy="646331"/>
          </a:xfrm>
          <a:prstGeom prst="rect">
            <a:avLst/>
          </a:prstGeom>
          <a:noFill/>
          <a:ln w="19050">
            <a:solidFill>
              <a:schemeClr val="tx1"/>
            </a:solidFill>
          </a:ln>
        </p:spPr>
        <p:txBody>
          <a:bodyPr wrap="square" rtlCol="0">
            <a:spAutoFit/>
          </a:bodyPr>
          <a:lstStyle/>
          <a:p>
            <a:pPr algn="ctr"/>
            <a:r>
              <a:rPr lang="en-US" dirty="0"/>
              <a:t>ANALYSIS AND CONCLUSIONS</a:t>
            </a:r>
          </a:p>
        </p:txBody>
      </p:sp>
      <p:cxnSp>
        <p:nvCxnSpPr>
          <p:cNvPr id="11" name="Straight Connector 10">
            <a:extLst>
              <a:ext uri="{FF2B5EF4-FFF2-40B4-BE49-F238E27FC236}">
                <a16:creationId xmlns:a16="http://schemas.microsoft.com/office/drawing/2014/main" id="{331C597A-A70C-846A-0043-12C09615FF39}"/>
              </a:ext>
            </a:extLst>
          </p:cNvPr>
          <p:cNvCxnSpPr>
            <a:cxnSpLocks/>
            <a:endCxn id="4" idx="1"/>
          </p:cNvCxnSpPr>
          <p:nvPr/>
        </p:nvCxnSpPr>
        <p:spPr>
          <a:xfrm>
            <a:off x="5843760" y="1872678"/>
            <a:ext cx="567541" cy="0"/>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68074EDF-ED6B-941A-18F2-1BA6CD14588A}"/>
              </a:ext>
            </a:extLst>
          </p:cNvPr>
          <p:cNvCxnSpPr>
            <a:cxnSpLocks/>
            <a:stCxn id="2" idx="2"/>
          </p:cNvCxnSpPr>
          <p:nvPr/>
        </p:nvCxnSpPr>
        <p:spPr>
          <a:xfrm>
            <a:off x="6096000" y="799520"/>
            <a:ext cx="0" cy="1073158"/>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80B89DD1-ED3A-4861-1868-C0A98C1A5681}"/>
              </a:ext>
            </a:extLst>
          </p:cNvPr>
          <p:cNvCxnSpPr>
            <a:cxnSpLocks/>
            <a:endCxn id="5" idx="0"/>
          </p:cNvCxnSpPr>
          <p:nvPr/>
        </p:nvCxnSpPr>
        <p:spPr>
          <a:xfrm>
            <a:off x="6101257" y="1753120"/>
            <a:ext cx="0" cy="869550"/>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CFA2A829-2EC4-0BD4-B7CB-B9A2F1A2AE29}"/>
              </a:ext>
            </a:extLst>
          </p:cNvPr>
          <p:cNvCxnSpPr>
            <a:cxnSpLocks/>
            <a:stCxn id="5" idx="2"/>
          </p:cNvCxnSpPr>
          <p:nvPr/>
        </p:nvCxnSpPr>
        <p:spPr>
          <a:xfrm flipH="1">
            <a:off x="3836276" y="3638333"/>
            <a:ext cx="2264981" cy="659550"/>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712658AD-195D-32ED-D4F4-C8A1801C16BC}"/>
              </a:ext>
            </a:extLst>
          </p:cNvPr>
          <p:cNvCxnSpPr>
            <a:cxnSpLocks/>
            <a:stCxn id="5" idx="2"/>
            <a:endCxn id="8" idx="0"/>
          </p:cNvCxnSpPr>
          <p:nvPr/>
        </p:nvCxnSpPr>
        <p:spPr>
          <a:xfrm>
            <a:off x="6101257" y="3638333"/>
            <a:ext cx="2433143" cy="659550"/>
          </a:xfrm>
          <a:prstGeom prst="line">
            <a:avLst/>
          </a:prstGeom>
          <a:ln w="38100">
            <a:solidFill>
              <a:schemeClr val="accent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6870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FFAC-0A58-AFCA-ADFE-F501BBC86D9C}"/>
              </a:ext>
            </a:extLst>
          </p:cNvPr>
          <p:cNvSpPr>
            <a:spLocks noGrp="1"/>
          </p:cNvSpPr>
          <p:nvPr>
            <p:ph type="title"/>
          </p:nvPr>
        </p:nvSpPr>
        <p:spPr/>
        <p:txBody>
          <a:bodyPr/>
          <a:lstStyle/>
          <a:p>
            <a:r>
              <a:rPr lang="en-US" dirty="0"/>
              <a:t>What is game theory?</a:t>
            </a:r>
          </a:p>
        </p:txBody>
      </p:sp>
      <p:sp>
        <p:nvSpPr>
          <p:cNvPr id="3" name="Content Placeholder 2">
            <a:extLst>
              <a:ext uri="{FF2B5EF4-FFF2-40B4-BE49-F238E27FC236}">
                <a16:creationId xmlns:a16="http://schemas.microsoft.com/office/drawing/2014/main" id="{EA242436-1DDA-E779-E22B-DE7649BF41AA}"/>
              </a:ext>
            </a:extLst>
          </p:cNvPr>
          <p:cNvSpPr>
            <a:spLocks noGrp="1"/>
          </p:cNvSpPr>
          <p:nvPr>
            <p:ph idx="1"/>
          </p:nvPr>
        </p:nvSpPr>
        <p:spPr/>
        <p:txBody>
          <a:bodyPr>
            <a:normAutofit/>
          </a:bodyPr>
          <a:lstStyle/>
          <a:p>
            <a:r>
              <a:rPr lang="en-US" dirty="0"/>
              <a:t>Study of the ways </a:t>
            </a:r>
            <a:r>
              <a:rPr lang="en-US" u="sng" dirty="0"/>
              <a:t>interacting choices</a:t>
            </a:r>
            <a:r>
              <a:rPr lang="en-US" dirty="0"/>
              <a:t> of actors produce </a:t>
            </a:r>
            <a:r>
              <a:rPr lang="en-US" u="sng" dirty="0"/>
              <a:t>outcomes</a:t>
            </a:r>
          </a:p>
          <a:p>
            <a:pPr lvl="1"/>
            <a:r>
              <a:rPr lang="en-US" dirty="0"/>
              <a:t>Each actor makes decisions with respect to </a:t>
            </a:r>
            <a:r>
              <a:rPr lang="en-US" i="1" dirty="0"/>
              <a:t>preferences</a:t>
            </a:r>
            <a:r>
              <a:rPr lang="en-US" dirty="0"/>
              <a:t> and </a:t>
            </a:r>
            <a:r>
              <a:rPr lang="en-US" u="sng" dirty="0"/>
              <a:t>utilities</a:t>
            </a:r>
            <a:r>
              <a:rPr lang="en-US" dirty="0"/>
              <a:t> (payoffs)</a:t>
            </a:r>
          </a:p>
          <a:p>
            <a:pPr lvl="1"/>
            <a:r>
              <a:rPr lang="en-US" dirty="0"/>
              <a:t>Outcomes of games do not have to be intended by any actor</a:t>
            </a:r>
            <a:r>
              <a:rPr lang="en-US" sz="1600" dirty="0"/>
              <a:t>*</a:t>
            </a:r>
            <a:endParaRPr lang="en-US" dirty="0"/>
          </a:p>
          <a:p>
            <a:r>
              <a:rPr lang="en-US" dirty="0"/>
              <a:t>Ex. Centipede game</a:t>
            </a:r>
          </a:p>
          <a:p>
            <a:r>
              <a:rPr lang="en-US" dirty="0"/>
              <a:t>Goal: understand decisions that have costs/benefits</a:t>
            </a:r>
          </a:p>
          <a:p>
            <a:pPr lvl="1"/>
            <a:r>
              <a:rPr lang="en-US" dirty="0"/>
              <a:t>Introduces quantitative and replicable results</a:t>
            </a: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dirty="0"/>
          </a:p>
        </p:txBody>
      </p:sp>
      <p:sp>
        <p:nvSpPr>
          <p:cNvPr id="5" name="TextBox 4">
            <a:extLst>
              <a:ext uri="{FF2B5EF4-FFF2-40B4-BE49-F238E27FC236}">
                <a16:creationId xmlns:a16="http://schemas.microsoft.com/office/drawing/2014/main" id="{66088E74-2A69-96E4-2DB1-A1BE5788700B}"/>
              </a:ext>
            </a:extLst>
          </p:cNvPr>
          <p:cNvSpPr txBox="1"/>
          <p:nvPr/>
        </p:nvSpPr>
        <p:spPr>
          <a:xfrm>
            <a:off x="73572" y="6557462"/>
            <a:ext cx="6096000" cy="276999"/>
          </a:xfrm>
          <a:prstGeom prst="rect">
            <a:avLst/>
          </a:prstGeom>
          <a:noFill/>
        </p:spPr>
        <p:txBody>
          <a:bodyPr wrap="square">
            <a:spAutoFit/>
          </a:bodyPr>
          <a:lstStyle/>
          <a:p>
            <a:pPr marL="0" indent="0">
              <a:buNone/>
            </a:pPr>
            <a:r>
              <a:rPr lang="en-US" sz="1200" dirty="0"/>
              <a:t>*Adapted from the Stanford Encyclopedia of Philosophy</a:t>
            </a:r>
          </a:p>
        </p:txBody>
      </p:sp>
      <p:pic>
        <p:nvPicPr>
          <p:cNvPr id="1026" name="Picture 2" descr="Centipede game - Wikipedia">
            <a:extLst>
              <a:ext uri="{FF2B5EF4-FFF2-40B4-BE49-F238E27FC236}">
                <a16:creationId xmlns:a16="http://schemas.microsoft.com/office/drawing/2014/main" id="{F641BCCB-6628-AF71-A5C1-E131B7867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309" y="4933476"/>
            <a:ext cx="4940300" cy="176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04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38E445-DF1B-22ED-9B43-D660742451D8}"/>
              </a:ext>
            </a:extLst>
          </p:cNvPr>
          <p:cNvPicPr>
            <a:picLocks noChangeAspect="1"/>
          </p:cNvPicPr>
          <p:nvPr/>
        </p:nvPicPr>
        <p:blipFill>
          <a:blip r:embed="rId3"/>
          <a:stretch>
            <a:fillRect/>
          </a:stretch>
        </p:blipFill>
        <p:spPr>
          <a:xfrm>
            <a:off x="168166" y="338128"/>
            <a:ext cx="6473586" cy="6181744"/>
          </a:xfrm>
          <a:prstGeom prst="rect">
            <a:avLst/>
          </a:prstGeom>
        </p:spPr>
      </p:pic>
      <p:pic>
        <p:nvPicPr>
          <p:cNvPr id="2" name="Picture 1" descr="A close-up of a document&#10;&#10;Description automatically generated">
            <a:extLst>
              <a:ext uri="{FF2B5EF4-FFF2-40B4-BE49-F238E27FC236}">
                <a16:creationId xmlns:a16="http://schemas.microsoft.com/office/drawing/2014/main" id="{BCBC921C-7903-8D59-B236-8A001083CBA4}"/>
              </a:ext>
            </a:extLst>
          </p:cNvPr>
          <p:cNvPicPr>
            <a:picLocks noChangeAspect="1"/>
          </p:cNvPicPr>
          <p:nvPr/>
        </p:nvPicPr>
        <p:blipFill>
          <a:blip r:embed="rId4"/>
          <a:stretch>
            <a:fillRect/>
          </a:stretch>
        </p:blipFill>
        <p:spPr>
          <a:xfrm>
            <a:off x="5926851" y="737913"/>
            <a:ext cx="6265149" cy="154283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FAFF049-C2FC-A6CD-E06A-27E2F9FA8D90}"/>
                  </a:ext>
                </a:extLst>
              </p:cNvPr>
              <p:cNvSpPr txBox="1"/>
              <p:nvPr/>
            </p:nvSpPr>
            <p:spPr>
              <a:xfrm>
                <a:off x="7231389" y="2666965"/>
                <a:ext cx="4361793" cy="4274055"/>
              </a:xfrm>
              <a:prstGeom prst="rect">
                <a:avLst/>
              </a:prstGeom>
              <a:noFill/>
            </p:spPr>
            <p:txBody>
              <a:bodyPr wrap="square" rtlCol="0">
                <a:spAutoFit/>
              </a:bodyPr>
              <a:lstStyle/>
              <a:p>
                <a:r>
                  <a:rPr lang="en-US" dirty="0"/>
                  <a:t>Model Assumptions and Utility Determination (where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𝑅</m:t>
                    </m:r>
                  </m:oMath>
                </a14:m>
                <a:r>
                  <a:rPr lang="en-US" dirty="0"/>
                  <a:t>)</a:t>
                </a:r>
              </a:p>
              <a:p>
                <a:endParaRPr lang="en-US" dirty="0"/>
              </a:p>
              <a:p>
                <a:pPr marL="342900" indent="-342900">
                  <a:buAutoNum type="arabicParenR"/>
                </a:pPr>
                <a:r>
                  <a:rPr lang="en-US" sz="1800" dirty="0"/>
                  <a:t>Signal payoff,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 </m:t>
                    </m:r>
                    <m:r>
                      <m:rPr>
                        <m:nor/>
                      </m:rPr>
                      <a:rPr lang="en-US" sz="1800" b="0" i="0" smtClean="0">
                        <a:latin typeface="Cambria Math" panose="02040503050406030204" pitchFamily="18" charset="0"/>
                      </a:rPr>
                      <m:t>or</m:t>
                    </m:r>
                    <m:r>
                      <m:rPr>
                        <m:nor/>
                      </m:rPr>
                      <a:rPr lang="en-US" sz="1800" b="0" i="0"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𝑠</m:t>
                        </m:r>
                      </m:e>
                      <m:sub>
                        <m:r>
                          <a:rPr lang="en-US" sz="1800" b="0" i="1" smtClean="0">
                            <a:latin typeface="Cambria Math" panose="02040503050406030204" pitchFamily="18" charset="0"/>
                          </a:rPr>
                          <m:t>𝐵</m:t>
                        </m:r>
                      </m:sub>
                    </m:sSub>
                    <m:r>
                      <a:rPr lang="en-US" sz="1800" b="0" i="1" smtClean="0">
                        <a:latin typeface="Cambria Math" panose="02040503050406030204" pitchFamily="18" charset="0"/>
                      </a:rPr>
                      <m:t>)</m:t>
                    </m:r>
                  </m:oMath>
                </a14:m>
                <a:endParaRPr lang="en-US" sz="1800" dirty="0"/>
              </a:p>
              <a:p>
                <a:pPr marL="342900" indent="-342900">
                  <a:buAutoNum type="arabicParenR"/>
                </a:pPr>
                <a:r>
                  <a:rPr lang="en-US" sz="1800" dirty="0"/>
                  <a:t>Cost of sending a signal,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𝐵</m:t>
                            </m:r>
                          </m:sub>
                        </m:sSub>
                      </m:e>
                    </m:d>
                    <m:r>
                      <a:rPr lang="en-US" b="0" i="0" smtClean="0">
                        <a:latin typeface="Cambria Math" panose="02040503050406030204" pitchFamily="18" charset="0"/>
                      </a:rPr>
                      <m:t>]</m:t>
                    </m:r>
                  </m:oMath>
                </a14:m>
                <a:endParaRPr lang="en-US" sz="1800" dirty="0"/>
              </a:p>
              <a:p>
                <a:pPr marL="342900" indent="-342900">
                  <a:buAutoNum type="arabicParenR"/>
                </a:pPr>
                <a:r>
                  <a:rPr lang="en-US" sz="1800" dirty="0"/>
                  <a:t>Cost of risk associated with accepting any signal, </a:t>
                </a:r>
                <a14:m>
                  <m:oMath xmlns:m="http://schemas.openxmlformats.org/officeDocument/2006/math">
                    <m:r>
                      <a:rPr lang="en-US" sz="1800" b="0" i="1" smtClean="0">
                        <a:latin typeface="Cambria Math" panose="02040503050406030204" pitchFamily="18" charset="0"/>
                      </a:rPr>
                      <m:t>𝑒</m:t>
                    </m:r>
                  </m:oMath>
                </a14:m>
                <a:endParaRPr lang="en-US" sz="1800" dirty="0"/>
              </a:p>
              <a:p>
                <a:pPr marL="342900" indent="-342900">
                  <a:buAutoNum type="arabicParenR"/>
                </a:pPr>
                <a:r>
                  <a:rPr lang="en-US" sz="1800" dirty="0"/>
                  <a:t>Cost of taking aggressive action,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𝑖</m:t>
                        </m:r>
                      </m:sup>
                    </m:sSup>
                  </m:oMath>
                </a14:m>
                <a:endParaRPr lang="en-US" dirty="0"/>
              </a:p>
              <a:p>
                <a:endParaRPr lang="en-US" dirty="0"/>
              </a:p>
              <a:p>
                <a:r>
                  <a:rPr lang="en-US" dirty="0"/>
                  <a:t>Assumptions </a:t>
                </a:r>
              </a:p>
              <a:p>
                <a:r>
                  <a:rPr lang="en-US" sz="1800" dirty="0">
                    <a:ea typeface="Cambria Math" panose="02040503050406030204" pitchFamily="18" charset="0"/>
                  </a:rPr>
                  <a:t>-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r>
                      <a:rPr lang="en-US" sz="1800" i="1" smtClean="0">
                        <a:latin typeface="Cambria Math" panose="02040503050406030204" pitchFamily="18" charset="0"/>
                        <a:ea typeface="Cambria Math" panose="02040503050406030204" pitchFamily="18" charset="0"/>
                      </a:rPr>
                      <m:t>≥0</m:t>
                    </m:r>
                  </m:oMath>
                </a14:m>
                <a:endParaRPr lang="en-US" sz="1800" b="0" dirty="0">
                  <a:ea typeface="Cambria Math" panose="02040503050406030204" pitchFamily="18" charset="0"/>
                </a:endParaRPr>
              </a:p>
              <a:p>
                <a:r>
                  <a:rPr lang="en-US" sz="1800" dirty="0"/>
                  <a:t>- </a:t>
                </a:r>
                <a14:m>
                  <m:oMath xmlns:m="http://schemas.openxmlformats.org/officeDocument/2006/math">
                    <m:r>
                      <a:rPr lang="en-US" sz="1800" b="0" i="1" smtClean="0">
                        <a:latin typeface="Cambria Math" panose="02040503050406030204" pitchFamily="18" charset="0"/>
                      </a:rPr>
                      <m:t>𝑒</m:t>
                    </m:r>
                    <m:r>
                      <a:rPr lang="en-US" sz="1800" b="0" i="1" smtClean="0">
                        <a:latin typeface="Cambria Math" panose="02040503050406030204" pitchFamily="18" charset="0"/>
                      </a:rPr>
                      <m:t> (+/−</m:t>
                    </m:r>
                  </m:oMath>
                </a14:m>
                <a:r>
                  <a:rPr lang="en-US" sz="1800" dirty="0"/>
                  <a:t>)</a:t>
                </a:r>
              </a:p>
              <a:p>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𝑐</m:t>
                        </m:r>
                      </m:e>
                      <m:sup>
                        <m:r>
                          <a:rPr lang="en-US" sz="1800" b="0" i="1" smtClean="0">
                            <a:latin typeface="Cambria Math" panose="02040503050406030204" pitchFamily="18" charset="0"/>
                          </a:rPr>
                          <m:t>𝑖</m:t>
                        </m:r>
                      </m:sup>
                    </m:sSup>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oMath>
                </a14:m>
                <a:endParaRPr lang="en-US" sz="1800" dirty="0"/>
              </a:p>
              <a:p>
                <a:r>
                  <a:rPr lang="en-US" sz="1800" dirty="0"/>
                  <a:t>-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𝑥</m:t>
                        </m:r>
                      </m:e>
                      <m:sub>
                        <m:r>
                          <a:rPr lang="en-US" sz="1800" b="0" i="1" smtClean="0">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𝑠</m:t>
                        </m:r>
                      </m:e>
                      <m:sub>
                        <m:r>
                          <a:rPr lang="en-US" sz="1800" b="0" i="1" smtClean="0">
                            <a:latin typeface="Cambria Math" panose="02040503050406030204" pitchFamily="18" charset="0"/>
                            <a:ea typeface="Cambria Math" panose="02040503050406030204" pitchFamily="18" charset="0"/>
                          </a:rPr>
                          <m:t>𝐵</m:t>
                        </m:r>
                      </m:sub>
                    </m:sSub>
                  </m:oMath>
                </a14:m>
                <a:endParaRPr lang="en-US" sz="1800" dirty="0"/>
              </a:p>
              <a:p>
                <a:endParaRPr lang="en-US" dirty="0"/>
              </a:p>
            </p:txBody>
          </p:sp>
        </mc:Choice>
        <mc:Fallback xmlns="">
          <p:sp>
            <p:nvSpPr>
              <p:cNvPr id="5" name="TextBox 4">
                <a:extLst>
                  <a:ext uri="{FF2B5EF4-FFF2-40B4-BE49-F238E27FC236}">
                    <a16:creationId xmlns:a16="http://schemas.microsoft.com/office/drawing/2014/main" id="{8FAFF049-C2FC-A6CD-E06A-27E2F9FA8D90}"/>
                  </a:ext>
                </a:extLst>
              </p:cNvPr>
              <p:cNvSpPr txBox="1">
                <a:spLocks noRot="1" noChangeAspect="1" noMove="1" noResize="1" noEditPoints="1" noAdjustHandles="1" noChangeArrowheads="1" noChangeShapeType="1" noTextEdit="1"/>
              </p:cNvSpPr>
              <p:nvPr/>
            </p:nvSpPr>
            <p:spPr>
              <a:xfrm>
                <a:off x="7231389" y="2666965"/>
                <a:ext cx="4361793" cy="4274055"/>
              </a:xfrm>
              <a:prstGeom prst="rect">
                <a:avLst/>
              </a:prstGeom>
              <a:blipFill>
                <a:blip r:embed="rId5"/>
                <a:stretch>
                  <a:fillRect l="-1163" t="-59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852B151-D113-8FA3-1CBA-B5EE004E57C8}"/>
              </a:ext>
            </a:extLst>
          </p:cNvPr>
          <p:cNvSpPr txBox="1"/>
          <p:nvPr/>
        </p:nvSpPr>
        <p:spPr>
          <a:xfrm>
            <a:off x="168166" y="338128"/>
            <a:ext cx="1040524" cy="307777"/>
          </a:xfrm>
          <a:prstGeom prst="rect">
            <a:avLst/>
          </a:prstGeom>
          <a:noFill/>
        </p:spPr>
        <p:txBody>
          <a:bodyPr wrap="square" rtlCol="0">
            <a:spAutoFit/>
          </a:bodyPr>
          <a:lstStyle/>
          <a:p>
            <a:r>
              <a:rPr lang="en-US" sz="1400" dirty="0">
                <a:solidFill>
                  <a:schemeClr val="bg1"/>
                </a:solidFill>
              </a:rPr>
              <a:t>Figure 1</a:t>
            </a:r>
          </a:p>
        </p:txBody>
      </p:sp>
      <p:sp>
        <p:nvSpPr>
          <p:cNvPr id="4" name="Rectangle 3">
            <a:extLst>
              <a:ext uri="{FF2B5EF4-FFF2-40B4-BE49-F238E27FC236}">
                <a16:creationId xmlns:a16="http://schemas.microsoft.com/office/drawing/2014/main" id="{C9749ADA-DCEF-4A87-76AB-9005568CE05B}"/>
              </a:ext>
            </a:extLst>
          </p:cNvPr>
          <p:cNvSpPr/>
          <p:nvPr/>
        </p:nvSpPr>
        <p:spPr>
          <a:xfrm>
            <a:off x="11444377" y="1644770"/>
            <a:ext cx="86266" cy="1840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47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18801A4-B2EE-2A83-AA01-8FB28BD8CA85}"/>
              </a:ext>
            </a:extLst>
          </p:cNvPr>
          <p:cNvGrpSpPr/>
          <p:nvPr/>
        </p:nvGrpSpPr>
        <p:grpSpPr>
          <a:xfrm>
            <a:off x="277838" y="423880"/>
            <a:ext cx="6511844" cy="3317803"/>
            <a:chOff x="225287" y="196118"/>
            <a:chExt cx="6771014" cy="3569263"/>
          </a:xfrm>
        </p:grpSpPr>
        <p:grpSp>
          <p:nvGrpSpPr>
            <p:cNvPr id="18" name="Group 17">
              <a:extLst>
                <a:ext uri="{FF2B5EF4-FFF2-40B4-BE49-F238E27FC236}">
                  <a16:creationId xmlns:a16="http://schemas.microsoft.com/office/drawing/2014/main" id="{4ADD82B4-541D-1EC9-9F14-E887FAF13C48}"/>
                </a:ext>
              </a:extLst>
            </p:cNvPr>
            <p:cNvGrpSpPr/>
            <p:nvPr/>
          </p:nvGrpSpPr>
          <p:grpSpPr>
            <a:xfrm>
              <a:off x="225287" y="196118"/>
              <a:ext cx="6771014" cy="3569263"/>
              <a:chOff x="225287" y="196118"/>
              <a:chExt cx="6771014" cy="3569263"/>
            </a:xfrm>
          </p:grpSpPr>
          <p:pic>
            <p:nvPicPr>
              <p:cNvPr id="2" name="Picture 1">
                <a:extLst>
                  <a:ext uri="{FF2B5EF4-FFF2-40B4-BE49-F238E27FC236}">
                    <a16:creationId xmlns:a16="http://schemas.microsoft.com/office/drawing/2014/main" id="{AA0E6A21-4DC9-ECB9-D24F-3665DEA796F9}"/>
                  </a:ext>
                </a:extLst>
              </p:cNvPr>
              <p:cNvPicPr>
                <a:picLocks noChangeAspect="1"/>
              </p:cNvPicPr>
              <p:nvPr/>
            </p:nvPicPr>
            <p:blipFill>
              <a:blip r:embed="rId2"/>
              <a:srcRect b="44798"/>
              <a:stretch/>
            </p:blipFill>
            <p:spPr>
              <a:xfrm>
                <a:off x="225287" y="196118"/>
                <a:ext cx="6771014" cy="3569263"/>
              </a:xfrm>
              <a:prstGeom prst="rect">
                <a:avLst/>
              </a:prstGeom>
            </p:spPr>
          </p:pic>
          <p:sp>
            <p:nvSpPr>
              <p:cNvPr id="3" name="Up Arrow 2">
                <a:extLst>
                  <a:ext uri="{FF2B5EF4-FFF2-40B4-BE49-F238E27FC236}">
                    <a16:creationId xmlns:a16="http://schemas.microsoft.com/office/drawing/2014/main" id="{76CB022A-7210-E3A6-9408-530B14ADABD5}"/>
                  </a:ext>
                </a:extLst>
              </p:cNvPr>
              <p:cNvSpPr/>
              <p:nvPr/>
            </p:nvSpPr>
            <p:spPr>
              <a:xfrm rot="13906742">
                <a:off x="3465742" y="73058"/>
                <a:ext cx="481500" cy="1318707"/>
              </a:xfrm>
              <a:prstGeom prs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a:extLst>
                  <a:ext uri="{FF2B5EF4-FFF2-40B4-BE49-F238E27FC236}">
                    <a16:creationId xmlns:a16="http://schemas.microsoft.com/office/drawing/2014/main" id="{9B41D6A5-63EC-B099-4AAF-C1A3DE6A5CDB}"/>
                  </a:ext>
                </a:extLst>
              </p:cNvPr>
              <p:cNvSpPr/>
              <p:nvPr/>
            </p:nvSpPr>
            <p:spPr>
              <a:xfrm rot="14781576">
                <a:off x="1303788" y="1926149"/>
                <a:ext cx="457006" cy="1657395"/>
              </a:xfrm>
              <a:prstGeom prs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B9773D6-C9F2-6E73-EA6D-5EAFB754DCD8}"/>
                  </a:ext>
                </a:extLst>
              </p:cNvPr>
              <p:cNvGrpSpPr/>
              <p:nvPr/>
            </p:nvGrpSpPr>
            <p:grpSpPr>
              <a:xfrm>
                <a:off x="2459765" y="1117267"/>
                <a:ext cx="662610" cy="1095948"/>
                <a:chOff x="1831527" y="1029743"/>
                <a:chExt cx="662610" cy="1095948"/>
              </a:xfrm>
            </p:grpSpPr>
            <p:sp>
              <p:nvSpPr>
                <p:cNvPr id="5" name="Up Arrow 4">
                  <a:extLst>
                    <a:ext uri="{FF2B5EF4-FFF2-40B4-BE49-F238E27FC236}">
                      <a16:creationId xmlns:a16="http://schemas.microsoft.com/office/drawing/2014/main" id="{4435A66D-FCC8-36DF-8D2B-944C6BD2B047}"/>
                    </a:ext>
                  </a:extLst>
                </p:cNvPr>
                <p:cNvSpPr/>
                <p:nvPr/>
              </p:nvSpPr>
              <p:spPr>
                <a:xfrm rot="12689843">
                  <a:off x="1831527" y="1029743"/>
                  <a:ext cx="457006" cy="1095948"/>
                </a:xfrm>
                <a:prstGeom prs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B6F16A2-2B8B-FDFD-DC42-EFC616A08483}"/>
                    </a:ext>
                  </a:extLst>
                </p:cNvPr>
                <p:cNvSpPr txBox="1"/>
                <p:nvPr/>
              </p:nvSpPr>
              <p:spPr>
                <a:xfrm rot="19176085">
                  <a:off x="1884702" y="1228336"/>
                  <a:ext cx="609435" cy="369332"/>
                </a:xfrm>
                <a:prstGeom prst="rect">
                  <a:avLst/>
                </a:prstGeom>
                <a:noFill/>
              </p:spPr>
              <p:txBody>
                <a:bodyPr wrap="square" rtlCol="0">
                  <a:spAutoFit/>
                </a:bodyPr>
                <a:lstStyle/>
                <a:p>
                  <a:r>
                    <a:rPr lang="en-US" dirty="0">
                      <a:solidFill>
                        <a:schemeClr val="bg1"/>
                      </a:solidFill>
                    </a:rPr>
                    <a:t>2</a:t>
                  </a:r>
                </a:p>
              </p:txBody>
            </p:sp>
          </p:grpSp>
          <p:grpSp>
            <p:nvGrpSpPr>
              <p:cNvPr id="10" name="Group 9">
                <a:extLst>
                  <a:ext uri="{FF2B5EF4-FFF2-40B4-BE49-F238E27FC236}">
                    <a16:creationId xmlns:a16="http://schemas.microsoft.com/office/drawing/2014/main" id="{4D6DE7AB-8AA2-0F6C-B6EB-BB003E1D8016}"/>
                  </a:ext>
                </a:extLst>
              </p:cNvPr>
              <p:cNvGrpSpPr/>
              <p:nvPr/>
            </p:nvGrpSpPr>
            <p:grpSpPr>
              <a:xfrm>
                <a:off x="4311262" y="957922"/>
                <a:ext cx="1559451" cy="526322"/>
                <a:chOff x="8985530" y="2048143"/>
                <a:chExt cx="1672382" cy="555171"/>
              </a:xfrm>
            </p:grpSpPr>
            <p:sp>
              <p:nvSpPr>
                <p:cNvPr id="11" name="Up Arrow 10">
                  <a:extLst>
                    <a:ext uri="{FF2B5EF4-FFF2-40B4-BE49-F238E27FC236}">
                      <a16:creationId xmlns:a16="http://schemas.microsoft.com/office/drawing/2014/main" id="{EBE64CEF-08C4-E082-7540-34602D51DE7D}"/>
                    </a:ext>
                  </a:extLst>
                </p:cNvPr>
                <p:cNvSpPr/>
                <p:nvPr/>
              </p:nvSpPr>
              <p:spPr>
                <a:xfrm rot="7836162">
                  <a:off x="9544135" y="1489538"/>
                  <a:ext cx="555171" cy="1672382"/>
                </a:xfrm>
                <a:prstGeom prs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551F142-A5F9-847D-D3DB-4CB984D894A8}"/>
                    </a:ext>
                  </a:extLst>
                </p:cNvPr>
                <p:cNvSpPr txBox="1"/>
                <p:nvPr/>
              </p:nvSpPr>
              <p:spPr>
                <a:xfrm>
                  <a:off x="9633857" y="2081546"/>
                  <a:ext cx="772886" cy="369332"/>
                </a:xfrm>
                <a:prstGeom prst="rect">
                  <a:avLst/>
                </a:prstGeom>
                <a:noFill/>
              </p:spPr>
              <p:txBody>
                <a:bodyPr wrap="square" rtlCol="0">
                  <a:spAutoFit/>
                </a:bodyPr>
                <a:lstStyle/>
                <a:p>
                  <a:r>
                    <a:rPr lang="en-US" dirty="0">
                      <a:solidFill>
                        <a:schemeClr val="bg1"/>
                      </a:solidFill>
                    </a:rPr>
                    <a:t>1</a:t>
                  </a:r>
                </a:p>
              </p:txBody>
            </p:sp>
          </p:grpSp>
        </p:grpSp>
        <p:sp>
          <p:nvSpPr>
            <p:cNvPr id="14" name="TextBox 13">
              <a:extLst>
                <a:ext uri="{FF2B5EF4-FFF2-40B4-BE49-F238E27FC236}">
                  <a16:creationId xmlns:a16="http://schemas.microsoft.com/office/drawing/2014/main" id="{C1B6BA93-41BD-0750-0E63-23CB6D3C87CB}"/>
                </a:ext>
              </a:extLst>
            </p:cNvPr>
            <p:cNvSpPr txBox="1"/>
            <p:nvPr/>
          </p:nvSpPr>
          <p:spPr>
            <a:xfrm>
              <a:off x="529650" y="839239"/>
              <a:ext cx="1492469" cy="646331"/>
            </a:xfrm>
            <a:prstGeom prst="rect">
              <a:avLst/>
            </a:prstGeom>
            <a:noFill/>
          </p:spPr>
          <p:txBody>
            <a:bodyPr wrap="square" rtlCol="0">
              <a:spAutoFit/>
            </a:bodyPr>
            <a:lstStyle/>
            <a:p>
              <a:r>
                <a:rPr lang="en-US" dirty="0">
                  <a:solidFill>
                    <a:schemeClr val="bg1"/>
                  </a:solidFill>
                </a:rPr>
                <a:t>Equilibrium Paths</a:t>
              </a:r>
            </a:p>
          </p:txBody>
        </p:sp>
      </p:grpSp>
      <p:pic>
        <p:nvPicPr>
          <p:cNvPr id="17" name="Picture 16" descr="A close-up of a document&#10;&#10;Description automatically generated">
            <a:extLst>
              <a:ext uri="{FF2B5EF4-FFF2-40B4-BE49-F238E27FC236}">
                <a16:creationId xmlns:a16="http://schemas.microsoft.com/office/drawing/2014/main" id="{B95A3F00-6755-E089-3147-E9288616A350}"/>
              </a:ext>
            </a:extLst>
          </p:cNvPr>
          <p:cNvPicPr>
            <a:picLocks noChangeAspect="1"/>
          </p:cNvPicPr>
          <p:nvPr/>
        </p:nvPicPr>
        <p:blipFill>
          <a:blip r:embed="rId3"/>
          <a:stretch>
            <a:fillRect/>
          </a:stretch>
        </p:blipFill>
        <p:spPr>
          <a:xfrm>
            <a:off x="6151175" y="1021692"/>
            <a:ext cx="5923704" cy="1458749"/>
          </a:xfrm>
          <a:prstGeom prst="rect">
            <a:avLst/>
          </a:prstGeom>
        </p:spPr>
      </p:pic>
      <p:sp>
        <p:nvSpPr>
          <p:cNvPr id="8" name="TextBox 7">
            <a:extLst>
              <a:ext uri="{FF2B5EF4-FFF2-40B4-BE49-F238E27FC236}">
                <a16:creationId xmlns:a16="http://schemas.microsoft.com/office/drawing/2014/main" id="{9A4DA328-4605-7BAA-3816-813A936DDD1F}"/>
              </a:ext>
            </a:extLst>
          </p:cNvPr>
          <p:cNvSpPr txBox="1"/>
          <p:nvPr/>
        </p:nvSpPr>
        <p:spPr>
          <a:xfrm>
            <a:off x="719545" y="4200254"/>
            <a:ext cx="4196443" cy="1477328"/>
          </a:xfrm>
          <a:prstGeom prst="rect">
            <a:avLst/>
          </a:prstGeom>
          <a:noFill/>
        </p:spPr>
        <p:txBody>
          <a:bodyPr wrap="square" rtlCol="0">
            <a:spAutoFit/>
          </a:bodyPr>
          <a:lstStyle/>
          <a:p>
            <a:r>
              <a:rPr lang="en-US" b="1" dirty="0"/>
              <a:t>What is an equilibrium? </a:t>
            </a:r>
          </a:p>
          <a:p>
            <a:r>
              <a:rPr lang="en-US" dirty="0"/>
              <a:t>- a path in which all players simultaneously are playing their best strategies (i.e., the strategies that yield the highest possible utility)</a:t>
            </a:r>
          </a:p>
        </p:txBody>
      </p:sp>
      <p:sp>
        <p:nvSpPr>
          <p:cNvPr id="9" name="TextBox 8">
            <a:extLst>
              <a:ext uri="{FF2B5EF4-FFF2-40B4-BE49-F238E27FC236}">
                <a16:creationId xmlns:a16="http://schemas.microsoft.com/office/drawing/2014/main" id="{5A27CD24-8FE2-3BEA-B48B-9E0943945058}"/>
              </a:ext>
            </a:extLst>
          </p:cNvPr>
          <p:cNvSpPr txBox="1"/>
          <p:nvPr/>
        </p:nvSpPr>
        <p:spPr>
          <a:xfrm>
            <a:off x="5177792" y="4200254"/>
            <a:ext cx="4196443" cy="2031325"/>
          </a:xfrm>
          <a:prstGeom prst="rect">
            <a:avLst/>
          </a:prstGeom>
          <a:noFill/>
        </p:spPr>
        <p:txBody>
          <a:bodyPr wrap="square" rtlCol="0">
            <a:spAutoFit/>
          </a:bodyPr>
          <a:lstStyle/>
          <a:p>
            <a:r>
              <a:rPr lang="en-US" b="1" dirty="0"/>
              <a:t>Path 1</a:t>
            </a:r>
            <a:endParaRPr lang="en-US" dirty="0"/>
          </a:p>
          <a:p>
            <a:r>
              <a:rPr lang="en-US" dirty="0"/>
              <a:t>a &gt; b &gt; c</a:t>
            </a:r>
          </a:p>
          <a:p>
            <a:endParaRPr lang="en-US" dirty="0"/>
          </a:p>
          <a:p>
            <a:r>
              <a:rPr lang="en-US" b="1" dirty="0"/>
              <a:t>Path 2</a:t>
            </a:r>
          </a:p>
          <a:p>
            <a:r>
              <a:rPr lang="en-US" dirty="0"/>
              <a:t>b &gt; c &gt; a </a:t>
            </a:r>
          </a:p>
          <a:p>
            <a:endParaRPr lang="en-US" dirty="0"/>
          </a:p>
          <a:p>
            <a:r>
              <a:rPr lang="en-US" dirty="0"/>
              <a:t>For all players </a:t>
            </a:r>
          </a:p>
        </p:txBody>
      </p:sp>
      <p:sp>
        <p:nvSpPr>
          <p:cNvPr id="16" name="TextBox 15">
            <a:extLst>
              <a:ext uri="{FF2B5EF4-FFF2-40B4-BE49-F238E27FC236}">
                <a16:creationId xmlns:a16="http://schemas.microsoft.com/office/drawing/2014/main" id="{07476775-1E0C-0596-9191-2EBB9A260879}"/>
              </a:ext>
            </a:extLst>
          </p:cNvPr>
          <p:cNvSpPr txBox="1"/>
          <p:nvPr/>
        </p:nvSpPr>
        <p:spPr>
          <a:xfrm>
            <a:off x="7878436" y="4184490"/>
            <a:ext cx="4196443" cy="1200329"/>
          </a:xfrm>
          <a:prstGeom prst="rect">
            <a:avLst/>
          </a:prstGeom>
          <a:noFill/>
        </p:spPr>
        <p:txBody>
          <a:bodyPr wrap="square" rtlCol="0">
            <a:spAutoFit/>
          </a:bodyPr>
          <a:lstStyle/>
          <a:p>
            <a:r>
              <a:rPr lang="en-US" b="1" dirty="0"/>
              <a:t>How do we solve?</a:t>
            </a:r>
          </a:p>
          <a:p>
            <a:pPr marL="285750" indent="-285750">
              <a:buFontTx/>
              <a:buChar char="-"/>
            </a:pPr>
            <a:r>
              <a:rPr lang="en-US" dirty="0"/>
              <a:t>Backwards induction</a:t>
            </a:r>
          </a:p>
          <a:p>
            <a:pPr marL="285750" indent="-285750">
              <a:buFontTx/>
              <a:buChar char="-"/>
            </a:pPr>
            <a:r>
              <a:rPr lang="en-US" dirty="0"/>
              <a:t>Verify that every player is playing a best strategy</a:t>
            </a:r>
          </a:p>
        </p:txBody>
      </p:sp>
      <p:sp>
        <p:nvSpPr>
          <p:cNvPr id="20" name="TextBox 19">
            <a:extLst>
              <a:ext uri="{FF2B5EF4-FFF2-40B4-BE49-F238E27FC236}">
                <a16:creationId xmlns:a16="http://schemas.microsoft.com/office/drawing/2014/main" id="{62AA238C-CAF7-D5C0-FDEE-918746114EDD}"/>
              </a:ext>
            </a:extLst>
          </p:cNvPr>
          <p:cNvSpPr txBox="1"/>
          <p:nvPr/>
        </p:nvSpPr>
        <p:spPr>
          <a:xfrm>
            <a:off x="277838" y="442626"/>
            <a:ext cx="1040524" cy="307777"/>
          </a:xfrm>
          <a:prstGeom prst="rect">
            <a:avLst/>
          </a:prstGeom>
          <a:noFill/>
        </p:spPr>
        <p:txBody>
          <a:bodyPr wrap="square" rtlCol="0">
            <a:spAutoFit/>
          </a:bodyPr>
          <a:lstStyle/>
          <a:p>
            <a:r>
              <a:rPr lang="en-US" sz="1400" dirty="0">
                <a:solidFill>
                  <a:schemeClr val="bg1"/>
                </a:solidFill>
              </a:rPr>
              <a:t>Figure 2</a:t>
            </a:r>
          </a:p>
        </p:txBody>
      </p:sp>
      <p:sp>
        <p:nvSpPr>
          <p:cNvPr id="13" name="Rectangle 12">
            <a:extLst>
              <a:ext uri="{FF2B5EF4-FFF2-40B4-BE49-F238E27FC236}">
                <a16:creationId xmlns:a16="http://schemas.microsoft.com/office/drawing/2014/main" id="{2CF0C81A-9438-09E7-92A6-344AF5451B01}"/>
              </a:ext>
            </a:extLst>
          </p:cNvPr>
          <p:cNvSpPr/>
          <p:nvPr/>
        </p:nvSpPr>
        <p:spPr>
          <a:xfrm>
            <a:off x="11370624" y="1858488"/>
            <a:ext cx="83127" cy="19190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30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8C9DF8-0248-4725-B143-F5705A546580}"/>
              </a:ext>
            </a:extLst>
          </p:cNvPr>
          <p:cNvPicPr>
            <a:picLocks noChangeAspect="1"/>
          </p:cNvPicPr>
          <p:nvPr/>
        </p:nvPicPr>
        <p:blipFill>
          <a:blip r:embed="rId2"/>
          <a:stretch>
            <a:fillRect/>
          </a:stretch>
        </p:blipFill>
        <p:spPr>
          <a:xfrm>
            <a:off x="2859207" y="338128"/>
            <a:ext cx="6473586" cy="6181744"/>
          </a:xfrm>
          <a:prstGeom prst="rect">
            <a:avLst/>
          </a:prstGeom>
        </p:spPr>
      </p:pic>
      <p:sp>
        <p:nvSpPr>
          <p:cNvPr id="3" name="Rectangle 2">
            <a:extLst>
              <a:ext uri="{FF2B5EF4-FFF2-40B4-BE49-F238E27FC236}">
                <a16:creationId xmlns:a16="http://schemas.microsoft.com/office/drawing/2014/main" id="{0D3B52AB-49AC-0972-915F-76225675F7BE}"/>
              </a:ext>
            </a:extLst>
          </p:cNvPr>
          <p:cNvSpPr/>
          <p:nvPr/>
        </p:nvSpPr>
        <p:spPr>
          <a:xfrm>
            <a:off x="3079531" y="2270234"/>
            <a:ext cx="5749159" cy="149246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CB63307-2C2C-B496-3C28-AA3515ED04EE}"/>
              </a:ext>
            </a:extLst>
          </p:cNvPr>
          <p:cNvSpPr/>
          <p:nvPr/>
        </p:nvSpPr>
        <p:spPr>
          <a:xfrm>
            <a:off x="4950372" y="5328745"/>
            <a:ext cx="1429407" cy="26275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60CBFFE-F43E-FC5D-62A0-6CFC7B141713}"/>
              </a:ext>
            </a:extLst>
          </p:cNvPr>
          <p:cNvSpPr/>
          <p:nvPr/>
        </p:nvSpPr>
        <p:spPr>
          <a:xfrm>
            <a:off x="4666593" y="6059214"/>
            <a:ext cx="1807779" cy="26275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2176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BDAA9966015A40A7AE0B1B930734A5" ma:contentTypeVersion="12" ma:contentTypeDescription="Create a new document." ma:contentTypeScope="" ma:versionID="2fea262209260d9774bc70faf27d5ff4">
  <xsd:schema xmlns:xsd="http://www.w3.org/2001/XMLSchema" xmlns:xs="http://www.w3.org/2001/XMLSchema" xmlns:p="http://schemas.microsoft.com/office/2006/metadata/properties" xmlns:ns2="75d711a5-081b-44f6-bcc7-b80b0c14e289" xmlns:ns3="79fbb198-cc22-4351-a8bc-d29029e2dfd3" targetNamespace="http://schemas.microsoft.com/office/2006/metadata/properties" ma:root="true" ma:fieldsID="836f45f227caa7fd056ff361fa66c7df" ns2:_="" ns3:_="">
    <xsd:import namespace="75d711a5-081b-44f6-bcc7-b80b0c14e289"/>
    <xsd:import namespace="79fbb198-cc22-4351-a8bc-d29029e2df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ategories0" minOccurs="0"/>
                <xsd:element ref="ns2:Other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711a5-081b-44f6-bcc7-b80b0c14e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a6db2ca-7152-4b93-a332-f277b680db3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Categories0" ma:index="18" nillable="true" ma:displayName="Categories" ma:format="Dropdown" ma:internalName="Categories0" ma:requiredMultiChoice="true">
      <xsd:complexType>
        <xsd:complexContent>
          <xsd:extension base="dms:MultiChoice">
            <xsd:sequence>
              <xsd:element name="Value" maxOccurs="unbounded" minOccurs="0" nillable="true">
                <xsd:simpleType>
                  <xsd:restriction base="dms:Choice">
                    <xsd:enumeration value="Innovation (Keep the same)"/>
                    <xsd:enumeration value="Impact"/>
                    <xsd:enumeration value="Multi-Discipline"/>
                    <xsd:enumeration value="Ties to OR Society Work/ISMOR"/>
                    <xsd:enumeration value="Other"/>
                  </xsd:restriction>
                </xsd:simpleType>
              </xsd:element>
            </xsd:sequence>
          </xsd:extension>
        </xsd:complexContent>
      </xsd:complexType>
    </xsd:element>
    <xsd:element name="Other_x003f_" ma:index="19" nillable="true" ma:displayName="Other?" ma:internalName="Other_x003f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fbb198-cc22-4351-a8bc-d29029e2dfd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485065c-0118-4a44-8dc6-f7507f60a6da}" ma:internalName="TaxCatchAll" ma:showField="CatchAllData" ma:web="79fbb198-cc22-4351-a8bc-d29029e2df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d711a5-081b-44f6-bcc7-b80b0c14e289">
      <Terms xmlns="http://schemas.microsoft.com/office/infopath/2007/PartnerControls"/>
    </lcf76f155ced4ddcb4097134ff3c332f>
    <TaxCatchAll xmlns="79fbb198-cc22-4351-a8bc-d29029e2dfd3" xsi:nil="true"/>
    <Categories0 xmlns="75d711a5-081b-44f6-bcc7-b80b0c14e289"/>
    <Other_x003f_ xmlns="75d711a5-081b-44f6-bcc7-b80b0c14e289" xsi:nil="true"/>
  </documentManagement>
</p:properties>
</file>

<file path=customXml/itemProps1.xml><?xml version="1.0" encoding="utf-8"?>
<ds:datastoreItem xmlns:ds="http://schemas.openxmlformats.org/officeDocument/2006/customXml" ds:itemID="{7C357965-337B-43A1-9C8D-7F6F394D9F41}"/>
</file>

<file path=customXml/itemProps2.xml><?xml version="1.0" encoding="utf-8"?>
<ds:datastoreItem xmlns:ds="http://schemas.openxmlformats.org/officeDocument/2006/customXml" ds:itemID="{00A57972-6244-4DC5-9FFB-B8683E5CA3C2}"/>
</file>

<file path=customXml/itemProps3.xml><?xml version="1.0" encoding="utf-8"?>
<ds:datastoreItem xmlns:ds="http://schemas.openxmlformats.org/officeDocument/2006/customXml" ds:itemID="{FA8DF736-6BCF-49DA-937E-CE8D8D875432}"/>
</file>

<file path=docProps/app.xml><?xml version="1.0" encoding="utf-8"?>
<Properties xmlns="http://schemas.openxmlformats.org/officeDocument/2006/extended-properties" xmlns:vt="http://schemas.openxmlformats.org/officeDocument/2006/docPropsVTypes">
  <Template>Office Theme</Template>
  <TotalTime>7385</TotalTime>
  <Words>1281</Words>
  <Application>Microsoft Office PowerPoint</Application>
  <PresentationFormat>Widescreen</PresentationFormat>
  <Paragraphs>209</Paragraphs>
  <Slides>26</Slides>
  <Notes>9</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Deception as a Successful Deterrent of Aggression Action: Game Theory Approach to Wargaming</vt:lpstr>
      <vt:lpstr>Central Dilemma</vt:lpstr>
      <vt:lpstr>PowerPoint Presentation</vt:lpstr>
      <vt:lpstr>Gaps in Literature</vt:lpstr>
      <vt:lpstr>PowerPoint Presentation</vt:lpstr>
      <vt:lpstr>What is game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Equilibrium Results </vt:lpstr>
      <vt:lpstr>PowerPoint Presentation</vt:lpstr>
      <vt:lpstr>Operation Desert Storm as a Case Study</vt:lpstr>
      <vt:lpstr>PowerPoint Presentation</vt:lpstr>
      <vt:lpstr>PowerPoint Presentation</vt:lpstr>
      <vt:lpstr>Simulations</vt:lpstr>
      <vt:lpstr>Results</vt:lpstr>
      <vt:lpstr>PowerPoint Presentation</vt:lpstr>
      <vt:lpstr>PowerPoint Presentation</vt:lpstr>
      <vt:lpstr>What do we find?</vt:lpstr>
      <vt:lpstr>Implications &amp; Further Research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srl2190</dc:creator>
  <cp:lastModifiedBy>srl2190</cp:lastModifiedBy>
  <cp:revision>65</cp:revision>
  <dcterms:created xsi:type="dcterms:W3CDTF">2024-11-12T19:05:51Z</dcterms:created>
  <dcterms:modified xsi:type="dcterms:W3CDTF">2025-07-05T10:11:36Z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0x010100ABBDAA9966015A40A7AE0B1B930734A5</vt:lpwstr>
  </property>
</Properties>
</file>